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9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94" r:id="rId17"/>
    <p:sldId id="282" r:id="rId18"/>
    <p:sldId id="271" r:id="rId19"/>
    <p:sldId id="285" r:id="rId20"/>
    <p:sldId id="274" r:id="rId21"/>
    <p:sldId id="292" r:id="rId22"/>
    <p:sldId id="298" r:id="rId23"/>
    <p:sldId id="299" r:id="rId24"/>
    <p:sldId id="296" r:id="rId25"/>
    <p:sldId id="289" r:id="rId26"/>
    <p:sldId id="287" r:id="rId27"/>
    <p:sldId id="278" r:id="rId28"/>
    <p:sldId id="279" r:id="rId29"/>
  </p:sldIdLst>
  <p:sldSz cx="18288000" cy="10287000"/>
  <p:notesSz cx="6858000" cy="9144000"/>
  <p:embeddedFontLst>
    <p:embeddedFont>
      <p:font typeface="Arial Bold" panose="020B0704020202020204" pitchFamily="34" charset="0"/>
      <p:regular r:id="rId31"/>
      <p:bold r:id="rId32"/>
    </p:embeddedFont>
    <p:embeddedFont>
      <p:font typeface="Canva Sans Bold" panose="020B0604020202020204" charset="0"/>
      <p:regular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F28"/>
    <a:srgbClr val="E67663"/>
    <a:srgbClr val="B06C75"/>
    <a:srgbClr val="F3C9BD"/>
    <a:srgbClr val="508B6D"/>
    <a:srgbClr val="AA9A8F"/>
    <a:srgbClr val="D2AC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388" y="2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E1909-5B1B-4656-80CA-BE67C5B5DDC2}" type="datetimeFigureOut">
              <a:rPr lang="en-GB" smtClean="0"/>
              <a:t>03/07/2025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97257-676C-4261-A0D2-3B253429CC0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666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97257-676C-4261-A0D2-3B253429CC0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7428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97257-676C-4261-A0D2-3B253429CC0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5242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97257-676C-4261-A0D2-3B253429CC0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571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ewsofbahrain.com/bahrain/85168.html" TargetMode="External"/><Relationship Id="rId3" Type="http://schemas.openxmlformats.org/officeDocument/2006/relationships/hyperlink" Target="https://www.bts.gov/browse-statistical-products-and-data/state-transportation-statistics/commute-mode" TargetMode="External"/><Relationship Id="rId7" Type="http://schemas.openxmlformats.org/officeDocument/2006/relationships/hyperlink" Target="https://centerforjobs.org/ca/special-reports/california-commuters-continue-to-choose-single-occupant-vehicl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datasets/thedevastator/california-commuting-mode-choice-from-2000-2010" TargetMode="External"/><Relationship Id="rId11" Type="http://schemas.openxmlformats.org/officeDocument/2006/relationships/hyperlink" Target="https://www.camobilitymarketplace.org/provider-map.html" TargetMode="External"/><Relationship Id="rId5" Type="http://schemas.openxmlformats.org/officeDocument/2006/relationships/image" Target="../media/image21.svg"/><Relationship Id="rId10" Type="http://schemas.openxmlformats.org/officeDocument/2006/relationships/hyperlink" Target="https://www.its.ucla.edu/publication/whats-driving-california/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www.bahrainedb.com/about-us/national-development-strategy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10" Type="http://schemas.openxmlformats.org/officeDocument/2006/relationships/image" Target="../media/image31.svg"/><Relationship Id="rId4" Type="http://schemas.openxmlformats.org/officeDocument/2006/relationships/image" Target="../media/image45.jpe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11" b="-9111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12121" y="1984290"/>
            <a:ext cx="18500121" cy="3214396"/>
          </a:xfrm>
          <a:custGeom>
            <a:avLst/>
            <a:gdLst/>
            <a:ahLst/>
            <a:cxnLst/>
            <a:rect l="l" t="t" r="r" b="b"/>
            <a:pathLst>
              <a:path w="18500121" h="3214396">
                <a:moveTo>
                  <a:pt x="0" y="0"/>
                </a:moveTo>
                <a:lnTo>
                  <a:pt x="18500121" y="0"/>
                </a:lnTo>
                <a:lnTo>
                  <a:pt x="18500121" y="3214396"/>
                </a:lnTo>
                <a:lnTo>
                  <a:pt x="0" y="321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106060" y="5132460"/>
            <a:ext cx="18500121" cy="3214396"/>
          </a:xfrm>
          <a:custGeom>
            <a:avLst/>
            <a:gdLst/>
            <a:ahLst/>
            <a:cxnLst/>
            <a:rect l="l" t="t" r="r" b="b"/>
            <a:pathLst>
              <a:path w="18500121" h="3214396">
                <a:moveTo>
                  <a:pt x="0" y="0"/>
                </a:moveTo>
                <a:lnTo>
                  <a:pt x="18500120" y="0"/>
                </a:lnTo>
                <a:lnTo>
                  <a:pt x="18500120" y="3214396"/>
                </a:lnTo>
                <a:lnTo>
                  <a:pt x="0" y="321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0" y="2801071"/>
            <a:ext cx="18288000" cy="4419694"/>
            <a:chOff x="0" y="0"/>
            <a:chExt cx="5417491" cy="11640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17491" cy="1164035"/>
            </a:xfrm>
            <a:custGeom>
              <a:avLst/>
              <a:gdLst/>
              <a:ahLst/>
              <a:cxnLst/>
              <a:rect l="l" t="t" r="r" b="b"/>
              <a:pathLst>
                <a:path w="5417491" h="1164035">
                  <a:moveTo>
                    <a:pt x="19195" y="0"/>
                  </a:moveTo>
                  <a:lnTo>
                    <a:pt x="5398296" y="0"/>
                  </a:lnTo>
                  <a:cubicBezTo>
                    <a:pt x="5408897" y="0"/>
                    <a:pt x="5417491" y="8594"/>
                    <a:pt x="5417491" y="19195"/>
                  </a:cubicBezTo>
                  <a:lnTo>
                    <a:pt x="5417491" y="1144839"/>
                  </a:lnTo>
                  <a:cubicBezTo>
                    <a:pt x="5417491" y="1155441"/>
                    <a:pt x="5408897" y="1164035"/>
                    <a:pt x="5398296" y="1164035"/>
                  </a:cubicBezTo>
                  <a:lnTo>
                    <a:pt x="19195" y="1164035"/>
                  </a:lnTo>
                  <a:cubicBezTo>
                    <a:pt x="8594" y="1164035"/>
                    <a:pt x="0" y="1155441"/>
                    <a:pt x="0" y="1144839"/>
                  </a:cubicBezTo>
                  <a:lnTo>
                    <a:pt x="0" y="19195"/>
                  </a:lnTo>
                  <a:cubicBezTo>
                    <a:pt x="0" y="8594"/>
                    <a:pt x="8594" y="0"/>
                    <a:pt x="1919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5417491" cy="1144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805855" y="3287092"/>
            <a:ext cx="12709902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5499" b="1" spc="-98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Exploring California Commute Trends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3812" y="4297712"/>
            <a:ext cx="12973987" cy="872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79"/>
              </a:lnSpc>
            </a:pPr>
            <a:r>
              <a:rPr lang="en-US" sz="5999" b="1" spc="-25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A</a:t>
            </a:r>
            <a:r>
              <a:rPr lang="en-US" sz="5999" b="1" u="none" strike="noStrike" spc="-25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 Lens for Bahrain Transport Future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657007" y="5562113"/>
            <a:ext cx="12858750" cy="47625"/>
            <a:chOff x="0" y="0"/>
            <a:chExt cx="3386667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386667" cy="12543"/>
            </a:xfrm>
            <a:custGeom>
              <a:avLst/>
              <a:gdLst/>
              <a:ahLst/>
              <a:cxnLst/>
              <a:rect l="l" t="t" r="r" b="b"/>
              <a:pathLst>
                <a:path w="3386667" h="12543">
                  <a:moveTo>
                    <a:pt x="6272" y="0"/>
                  </a:moveTo>
                  <a:lnTo>
                    <a:pt x="3380395" y="0"/>
                  </a:lnTo>
                  <a:cubicBezTo>
                    <a:pt x="3382058" y="0"/>
                    <a:pt x="3383654" y="661"/>
                    <a:pt x="3384829" y="1837"/>
                  </a:cubicBezTo>
                  <a:cubicBezTo>
                    <a:pt x="3386006" y="3013"/>
                    <a:pt x="3386667" y="4608"/>
                    <a:pt x="3386667" y="6272"/>
                  </a:cubicBezTo>
                  <a:lnTo>
                    <a:pt x="3386667" y="6272"/>
                  </a:lnTo>
                  <a:cubicBezTo>
                    <a:pt x="3386667" y="7935"/>
                    <a:pt x="3386006" y="9530"/>
                    <a:pt x="3384829" y="10706"/>
                  </a:cubicBezTo>
                  <a:cubicBezTo>
                    <a:pt x="3383654" y="11882"/>
                    <a:pt x="3382058" y="12543"/>
                    <a:pt x="3380395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3386667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750466" y="6336433"/>
            <a:ext cx="7343034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8090D"/>
                </a:solidFill>
                <a:latin typeface="Arial"/>
                <a:ea typeface="Arial"/>
                <a:cs typeface="Arial"/>
                <a:sym typeface="Arial"/>
              </a:rPr>
              <a:t>Prepared by: Mariam Azam</a:t>
            </a:r>
          </a:p>
          <a:p>
            <a:pPr algn="l">
              <a:lnSpc>
                <a:spcPts val="2799"/>
              </a:lnSpc>
            </a:pPr>
            <a:r>
              <a:rPr lang="en-US" sz="1999" dirty="0">
                <a:solidFill>
                  <a:srgbClr val="08090D"/>
                </a:solidFill>
                <a:latin typeface="Arial"/>
                <a:ea typeface="Arial"/>
                <a:cs typeface="Arial"/>
                <a:sym typeface="Arial"/>
              </a:rPr>
              <a:t>Data Analytics Immersive Bootcamp Fellow, General Assembly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700" y="8670027"/>
            <a:ext cx="3827867" cy="607546"/>
            <a:chOff x="0" y="0"/>
            <a:chExt cx="2560537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560537" cy="406400"/>
            </a:xfrm>
            <a:custGeom>
              <a:avLst/>
              <a:gdLst/>
              <a:ahLst/>
              <a:cxnLst/>
              <a:rect l="l" t="t" r="r" b="b"/>
              <a:pathLst>
                <a:path w="2560537" h="406400">
                  <a:moveTo>
                    <a:pt x="2357337" y="0"/>
                  </a:moveTo>
                  <a:cubicBezTo>
                    <a:pt x="2469561" y="0"/>
                    <a:pt x="2560537" y="90976"/>
                    <a:pt x="2560537" y="203200"/>
                  </a:cubicBezTo>
                  <a:cubicBezTo>
                    <a:pt x="2560537" y="315424"/>
                    <a:pt x="2469561" y="406400"/>
                    <a:pt x="235733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560537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590186" y="8855409"/>
            <a:ext cx="2704895" cy="2558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184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June - July | 2025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31374" y="411232"/>
            <a:ext cx="3810000" cy="3810000"/>
            <a:chOff x="0" y="0"/>
            <a:chExt cx="616764" cy="616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6764" cy="616764"/>
            </a:xfrm>
            <a:custGeom>
              <a:avLst/>
              <a:gdLst/>
              <a:ahLst/>
              <a:cxnLst/>
              <a:rect l="l" t="t" r="r" b="b"/>
              <a:pathLst>
                <a:path w="616764" h="616764">
                  <a:moveTo>
                    <a:pt x="308382" y="0"/>
                  </a:moveTo>
                  <a:cubicBezTo>
                    <a:pt x="138067" y="0"/>
                    <a:pt x="0" y="138067"/>
                    <a:pt x="0" y="308382"/>
                  </a:cubicBezTo>
                  <a:cubicBezTo>
                    <a:pt x="0" y="478696"/>
                    <a:pt x="138067" y="616764"/>
                    <a:pt x="308382" y="616764"/>
                  </a:cubicBezTo>
                  <a:cubicBezTo>
                    <a:pt x="478696" y="616764"/>
                    <a:pt x="616764" y="478696"/>
                    <a:pt x="616764" y="308382"/>
                  </a:cubicBezTo>
                  <a:cubicBezTo>
                    <a:pt x="616764" y="138067"/>
                    <a:pt x="478696" y="0"/>
                    <a:pt x="30838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7822" y="19722"/>
              <a:ext cx="501120" cy="5392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704295" y="906532"/>
            <a:ext cx="4464159" cy="2647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0"/>
              </a:lnSpc>
            </a:pPr>
            <a:r>
              <a:rPr lang="en-US" sz="5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Total</a:t>
            </a:r>
          </a:p>
          <a:p>
            <a:pPr algn="ctr">
              <a:lnSpc>
                <a:spcPts val="6750"/>
              </a:lnSpc>
            </a:pPr>
            <a:r>
              <a:rPr lang="en-US" sz="5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Population</a:t>
            </a:r>
          </a:p>
          <a:p>
            <a:pPr algn="ctr">
              <a:lnSpc>
                <a:spcPts val="6750"/>
              </a:lnSpc>
            </a:pPr>
            <a:r>
              <a:rPr lang="en-US" sz="5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16M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2533822" y="5810643"/>
            <a:ext cx="2857500" cy="2857500"/>
            <a:chOff x="0" y="0"/>
            <a:chExt cx="591497" cy="5914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1497" cy="591497"/>
            </a:xfrm>
            <a:custGeom>
              <a:avLst/>
              <a:gdLst/>
              <a:ahLst/>
              <a:cxnLst/>
              <a:rect l="l" t="t" r="r" b="b"/>
              <a:pathLst>
                <a:path w="591497" h="591497">
                  <a:moveTo>
                    <a:pt x="295749" y="0"/>
                  </a:moveTo>
                  <a:cubicBezTo>
                    <a:pt x="132411" y="0"/>
                    <a:pt x="0" y="132411"/>
                    <a:pt x="0" y="295749"/>
                  </a:cubicBezTo>
                  <a:cubicBezTo>
                    <a:pt x="0" y="459086"/>
                    <a:pt x="132411" y="591497"/>
                    <a:pt x="295749" y="591497"/>
                  </a:cubicBezTo>
                  <a:cubicBezTo>
                    <a:pt x="459086" y="591497"/>
                    <a:pt x="591497" y="459086"/>
                    <a:pt x="591497" y="295749"/>
                  </a:cubicBezTo>
                  <a:cubicBezTo>
                    <a:pt x="591497" y="132411"/>
                    <a:pt x="459086" y="0"/>
                    <a:pt x="295749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5453" y="17353"/>
              <a:ext cx="480592" cy="51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058875" y="6217968"/>
            <a:ext cx="1769296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 b="1" spc="-18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7M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29793" y="7107887"/>
            <a:ext cx="3519365" cy="5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1536574" y="5810643"/>
            <a:ext cx="2857500" cy="2857500"/>
            <a:chOff x="0" y="0"/>
            <a:chExt cx="591497" cy="59149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91497" cy="591497"/>
            </a:xfrm>
            <a:custGeom>
              <a:avLst/>
              <a:gdLst/>
              <a:ahLst/>
              <a:cxnLst/>
              <a:rect l="l" t="t" r="r" b="b"/>
              <a:pathLst>
                <a:path w="591497" h="591497">
                  <a:moveTo>
                    <a:pt x="295749" y="0"/>
                  </a:moveTo>
                  <a:cubicBezTo>
                    <a:pt x="132411" y="0"/>
                    <a:pt x="0" y="132411"/>
                    <a:pt x="0" y="295749"/>
                  </a:cubicBezTo>
                  <a:cubicBezTo>
                    <a:pt x="0" y="459086"/>
                    <a:pt x="132411" y="591497"/>
                    <a:pt x="295749" y="591497"/>
                  </a:cubicBezTo>
                  <a:cubicBezTo>
                    <a:pt x="459086" y="591497"/>
                    <a:pt x="591497" y="459086"/>
                    <a:pt x="591497" y="295749"/>
                  </a:cubicBezTo>
                  <a:cubicBezTo>
                    <a:pt x="591497" y="132411"/>
                    <a:pt x="459086" y="0"/>
                    <a:pt x="295749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55453" y="17353"/>
              <a:ext cx="480592" cy="51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774642" y="7423543"/>
            <a:ext cx="2686319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 b="1" spc="-18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851K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48781" y="7036767"/>
            <a:ext cx="3471187" cy="1143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AFRICAN</a:t>
            </a:r>
          </a:p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AMERICAN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5535824" y="5785262"/>
            <a:ext cx="2857500" cy="2857500"/>
            <a:chOff x="0" y="0"/>
            <a:chExt cx="591497" cy="59149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91497" cy="591497"/>
            </a:xfrm>
            <a:custGeom>
              <a:avLst/>
              <a:gdLst/>
              <a:ahLst/>
              <a:cxnLst/>
              <a:rect l="l" t="t" r="r" b="b"/>
              <a:pathLst>
                <a:path w="591497" h="591497">
                  <a:moveTo>
                    <a:pt x="295749" y="0"/>
                  </a:moveTo>
                  <a:cubicBezTo>
                    <a:pt x="132411" y="0"/>
                    <a:pt x="0" y="132411"/>
                    <a:pt x="0" y="295749"/>
                  </a:cubicBezTo>
                  <a:cubicBezTo>
                    <a:pt x="0" y="459086"/>
                    <a:pt x="132411" y="591497"/>
                    <a:pt x="295749" y="591497"/>
                  </a:cubicBezTo>
                  <a:cubicBezTo>
                    <a:pt x="459086" y="591497"/>
                    <a:pt x="591497" y="459086"/>
                    <a:pt x="591497" y="295749"/>
                  </a:cubicBezTo>
                  <a:cubicBezTo>
                    <a:pt x="591497" y="132411"/>
                    <a:pt x="459086" y="0"/>
                    <a:pt x="295749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55453" y="17353"/>
              <a:ext cx="480592" cy="51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34478" y="6217968"/>
            <a:ext cx="2622093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 b="1" spc="-18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5M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182303" y="7107887"/>
            <a:ext cx="3526443" cy="5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LATINO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8536199" y="5841062"/>
            <a:ext cx="2857500" cy="2857500"/>
            <a:chOff x="0" y="0"/>
            <a:chExt cx="591497" cy="59149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591497" cy="591497"/>
            </a:xfrm>
            <a:custGeom>
              <a:avLst/>
              <a:gdLst/>
              <a:ahLst/>
              <a:cxnLst/>
              <a:rect l="l" t="t" r="r" b="b"/>
              <a:pathLst>
                <a:path w="591497" h="591497">
                  <a:moveTo>
                    <a:pt x="295749" y="0"/>
                  </a:moveTo>
                  <a:cubicBezTo>
                    <a:pt x="132411" y="0"/>
                    <a:pt x="0" y="132411"/>
                    <a:pt x="0" y="295749"/>
                  </a:cubicBezTo>
                  <a:cubicBezTo>
                    <a:pt x="0" y="459086"/>
                    <a:pt x="132411" y="591497"/>
                    <a:pt x="295749" y="591497"/>
                  </a:cubicBezTo>
                  <a:cubicBezTo>
                    <a:pt x="459086" y="591497"/>
                    <a:pt x="591497" y="459086"/>
                    <a:pt x="591497" y="295749"/>
                  </a:cubicBezTo>
                  <a:cubicBezTo>
                    <a:pt x="591497" y="132411"/>
                    <a:pt x="459086" y="0"/>
                    <a:pt x="295749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55453" y="17353"/>
              <a:ext cx="480592" cy="51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8756256" y="6217968"/>
            <a:ext cx="2417386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 b="1" spc="-18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2M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71781" y="7107887"/>
            <a:ext cx="3567287" cy="5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ASIAN</a:t>
            </a:r>
          </a:p>
        </p:txBody>
      </p:sp>
      <p:sp>
        <p:nvSpPr>
          <p:cNvPr id="26" name="AutoShape 26"/>
          <p:cNvSpPr/>
          <p:nvPr/>
        </p:nvSpPr>
        <p:spPr>
          <a:xfrm flipV="1">
            <a:off x="9955424" y="4221232"/>
            <a:ext cx="0" cy="787381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7" name="AutoShape 27"/>
          <p:cNvSpPr/>
          <p:nvPr/>
        </p:nvSpPr>
        <p:spPr>
          <a:xfrm>
            <a:off x="3943522" y="5004212"/>
            <a:ext cx="11985704" cy="0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8" name="AutoShape 28"/>
          <p:cNvSpPr/>
          <p:nvPr/>
        </p:nvSpPr>
        <p:spPr>
          <a:xfrm flipV="1">
            <a:off x="3962572" y="5004212"/>
            <a:ext cx="0" cy="787381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9" name="AutoShape 29"/>
          <p:cNvSpPr/>
          <p:nvPr/>
        </p:nvSpPr>
        <p:spPr>
          <a:xfrm flipV="1">
            <a:off x="6945524" y="5023262"/>
            <a:ext cx="0" cy="787381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0" name="AutoShape 30"/>
          <p:cNvSpPr/>
          <p:nvPr/>
        </p:nvSpPr>
        <p:spPr>
          <a:xfrm flipV="1">
            <a:off x="9955424" y="5023262"/>
            <a:ext cx="0" cy="787381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1" name="AutoShape 31"/>
          <p:cNvSpPr/>
          <p:nvPr/>
        </p:nvSpPr>
        <p:spPr>
          <a:xfrm flipV="1">
            <a:off x="12984374" y="5023262"/>
            <a:ext cx="0" cy="787381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32" name="Group 32"/>
          <p:cNvGrpSpPr/>
          <p:nvPr/>
        </p:nvGrpSpPr>
        <p:grpSpPr>
          <a:xfrm>
            <a:off x="14481426" y="5841062"/>
            <a:ext cx="2857500" cy="2857500"/>
            <a:chOff x="0" y="0"/>
            <a:chExt cx="591497" cy="59149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91497" cy="591497"/>
            </a:xfrm>
            <a:custGeom>
              <a:avLst/>
              <a:gdLst/>
              <a:ahLst/>
              <a:cxnLst/>
              <a:rect l="l" t="t" r="r" b="b"/>
              <a:pathLst>
                <a:path w="591497" h="591497">
                  <a:moveTo>
                    <a:pt x="295749" y="0"/>
                  </a:moveTo>
                  <a:cubicBezTo>
                    <a:pt x="132411" y="0"/>
                    <a:pt x="0" y="132411"/>
                    <a:pt x="0" y="295749"/>
                  </a:cubicBezTo>
                  <a:cubicBezTo>
                    <a:pt x="0" y="459086"/>
                    <a:pt x="132411" y="591497"/>
                    <a:pt x="295749" y="591497"/>
                  </a:cubicBezTo>
                  <a:cubicBezTo>
                    <a:pt x="459086" y="591497"/>
                    <a:pt x="591497" y="459086"/>
                    <a:pt x="591497" y="295749"/>
                  </a:cubicBezTo>
                  <a:cubicBezTo>
                    <a:pt x="591497" y="132411"/>
                    <a:pt x="459086" y="0"/>
                    <a:pt x="295749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55453" y="17353"/>
              <a:ext cx="480592" cy="5186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 flipV="1">
            <a:off x="15929226" y="4997880"/>
            <a:ext cx="0" cy="787381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6" name="TextBox 36"/>
          <p:cNvSpPr txBox="1"/>
          <p:nvPr/>
        </p:nvSpPr>
        <p:spPr>
          <a:xfrm>
            <a:off x="11755649" y="6217968"/>
            <a:ext cx="2417386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 b="1" spc="-18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851K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4720533" y="6217968"/>
            <a:ext cx="2417386" cy="83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99"/>
              </a:lnSpc>
            </a:pPr>
            <a:r>
              <a:rPr lang="en-US" sz="5499" b="1" spc="-186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274K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126533" y="7107887"/>
            <a:ext cx="3567287" cy="58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MULTIPLE</a:t>
            </a:r>
          </a:p>
        </p:txBody>
      </p:sp>
      <p:pic>
        <p:nvPicPr>
          <p:cNvPr id="39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542" y="8433377"/>
            <a:ext cx="8158084" cy="2285511"/>
          </a:xfrm>
          <a:prstGeom prst="rect">
            <a:avLst/>
          </a:prstGeom>
        </p:spPr>
      </p:pic>
      <p:sp>
        <p:nvSpPr>
          <p:cNvPr id="40" name="TextBox 40"/>
          <p:cNvSpPr txBox="1"/>
          <p:nvPr/>
        </p:nvSpPr>
        <p:spPr>
          <a:xfrm>
            <a:off x="7257519" y="9322491"/>
            <a:ext cx="3093142" cy="456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Car Dependency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04460" y="1076325"/>
            <a:ext cx="5546921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5000" b="1" spc="-21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Statewide Statistics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904460" y="1945295"/>
            <a:ext cx="5334000" cy="47625"/>
            <a:chOff x="0" y="0"/>
            <a:chExt cx="1404840" cy="12543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04840" cy="12543"/>
            </a:xfrm>
            <a:custGeom>
              <a:avLst/>
              <a:gdLst/>
              <a:ahLst/>
              <a:cxnLst/>
              <a:rect l="l" t="t" r="r" b="b"/>
              <a:pathLst>
                <a:path w="1404840" h="12543">
                  <a:moveTo>
                    <a:pt x="6272" y="0"/>
                  </a:moveTo>
                  <a:lnTo>
                    <a:pt x="1398568" y="0"/>
                  </a:lnTo>
                  <a:cubicBezTo>
                    <a:pt x="1400231" y="0"/>
                    <a:pt x="1401826" y="661"/>
                    <a:pt x="1403003" y="1837"/>
                  </a:cubicBezTo>
                  <a:cubicBezTo>
                    <a:pt x="1404179" y="3013"/>
                    <a:pt x="1404840" y="4608"/>
                    <a:pt x="1404840" y="6272"/>
                  </a:cubicBezTo>
                  <a:lnTo>
                    <a:pt x="1404840" y="6272"/>
                  </a:lnTo>
                  <a:cubicBezTo>
                    <a:pt x="1404840" y="7935"/>
                    <a:pt x="1404179" y="9530"/>
                    <a:pt x="1403003" y="10706"/>
                  </a:cubicBezTo>
                  <a:cubicBezTo>
                    <a:pt x="1401826" y="11882"/>
                    <a:pt x="1400231" y="12543"/>
                    <a:pt x="1398568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19050"/>
              <a:ext cx="1404840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14" grpId="0"/>
      <p:bldP spid="15" grpId="0"/>
      <p:bldP spid="19" grpId="0"/>
      <p:bldP spid="20" grpId="0"/>
      <p:bldP spid="24" grpId="0"/>
      <p:bldP spid="25" grpId="0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5" grpId="0" animBg="1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69800" y="1714500"/>
            <a:ext cx="12312000" cy="47625"/>
            <a:chOff x="0" y="0"/>
            <a:chExt cx="1404840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04840" cy="12543"/>
            </a:xfrm>
            <a:custGeom>
              <a:avLst/>
              <a:gdLst/>
              <a:ahLst/>
              <a:cxnLst/>
              <a:rect l="l" t="t" r="r" b="b"/>
              <a:pathLst>
                <a:path w="1404840" h="12543">
                  <a:moveTo>
                    <a:pt x="6272" y="0"/>
                  </a:moveTo>
                  <a:lnTo>
                    <a:pt x="1398568" y="0"/>
                  </a:lnTo>
                  <a:cubicBezTo>
                    <a:pt x="1400231" y="0"/>
                    <a:pt x="1401826" y="661"/>
                    <a:pt x="1403003" y="1837"/>
                  </a:cubicBezTo>
                  <a:cubicBezTo>
                    <a:pt x="1404179" y="3013"/>
                    <a:pt x="1404840" y="4608"/>
                    <a:pt x="1404840" y="6272"/>
                  </a:cubicBezTo>
                  <a:lnTo>
                    <a:pt x="1404840" y="6272"/>
                  </a:lnTo>
                  <a:cubicBezTo>
                    <a:pt x="1404840" y="7935"/>
                    <a:pt x="1404179" y="9530"/>
                    <a:pt x="1403003" y="10706"/>
                  </a:cubicBezTo>
                  <a:cubicBezTo>
                    <a:pt x="1401826" y="11882"/>
                    <a:pt x="1400231" y="12543"/>
                    <a:pt x="1398568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404840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35965" y="982899"/>
            <a:ext cx="12616070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GB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Driving Alone Dominates Across All Regions</a:t>
            </a:r>
            <a:endParaRPr lang="en-US" sz="5000" b="1" spc="-210" dirty="0">
              <a:solidFill>
                <a:srgbClr val="771F28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8" name="Picture 7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657ACEE6-CB37-FCF7-8864-EDBF78369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>
            <a:fillRect/>
          </a:stretch>
        </p:blipFill>
        <p:spPr>
          <a:xfrm>
            <a:off x="1803963" y="3286126"/>
            <a:ext cx="14680074" cy="600164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5816942" y="2044865"/>
            <a:ext cx="2253648" cy="1344283"/>
            <a:chOff x="1825888" y="352136"/>
            <a:chExt cx="1827094" cy="651481"/>
          </a:xfrm>
        </p:grpSpPr>
        <p:sp>
          <p:nvSpPr>
            <p:cNvPr id="7" name="Freeform 7"/>
            <p:cNvSpPr/>
            <p:nvPr/>
          </p:nvSpPr>
          <p:spPr>
            <a:xfrm>
              <a:off x="1852364" y="355453"/>
              <a:ext cx="1800618" cy="648164"/>
            </a:xfrm>
            <a:custGeom>
              <a:avLst/>
              <a:gdLst/>
              <a:ahLst/>
              <a:cxnLst/>
              <a:rect l="l" t="t" r="r" b="b"/>
              <a:pathLst>
                <a:path w="1800618" h="648164">
                  <a:moveTo>
                    <a:pt x="1800618" y="0"/>
                  </a:moveTo>
                  <a:lnTo>
                    <a:pt x="0" y="0"/>
                  </a:lnTo>
                  <a:lnTo>
                    <a:pt x="0" y="460204"/>
                  </a:lnTo>
                  <a:lnTo>
                    <a:pt x="157480" y="460204"/>
                  </a:lnTo>
                  <a:lnTo>
                    <a:pt x="157480" y="648164"/>
                  </a:lnTo>
                  <a:lnTo>
                    <a:pt x="463550" y="460204"/>
                  </a:lnTo>
                  <a:lnTo>
                    <a:pt x="1800618" y="460204"/>
                  </a:lnTo>
                  <a:lnTo>
                    <a:pt x="1800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825888" y="352136"/>
              <a:ext cx="1800618" cy="438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Bubble Size = Population Size</a:t>
              </a:r>
            </a:p>
          </p:txBody>
        </p:sp>
      </p:grpSp>
      <p:pic>
        <p:nvPicPr>
          <p:cNvPr id="10" name="Picture 9" descr="A graph showing the size of a number of regions&#10;&#10;AI-generated content may be incorrect.">
            <a:extLst>
              <a:ext uri="{FF2B5EF4-FFF2-40B4-BE49-F238E27FC236}">
                <a16:creationId xmlns:a16="http://schemas.microsoft.com/office/drawing/2014/main" id="{B93730C7-4D76-474E-878C-E4393A63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76"/>
          <a:stretch>
            <a:fillRect/>
          </a:stretch>
        </p:blipFill>
        <p:spPr>
          <a:xfrm>
            <a:off x="914400" y="3314700"/>
            <a:ext cx="16585340" cy="6348872"/>
          </a:xfrm>
          <a:prstGeom prst="rect">
            <a:avLst/>
          </a:prstGeom>
        </p:spPr>
      </p:pic>
      <p:sp>
        <p:nvSpPr>
          <p:cNvPr id="12" name="TextBox 6">
            <a:extLst>
              <a:ext uri="{FF2B5EF4-FFF2-40B4-BE49-F238E27FC236}">
                <a16:creationId xmlns:a16="http://schemas.microsoft.com/office/drawing/2014/main" id="{D8598F66-185E-9BFD-6476-A916A4164862}"/>
              </a:ext>
            </a:extLst>
          </p:cNvPr>
          <p:cNvSpPr txBox="1"/>
          <p:nvPr/>
        </p:nvSpPr>
        <p:spPr>
          <a:xfrm>
            <a:off x="1388165" y="982899"/>
            <a:ext cx="15511670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00"/>
              </a:lnSpc>
            </a:pPr>
            <a:r>
              <a:rPr lang="en-GB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High Population Doesn’t Always Mean High Transit Use</a:t>
            </a:r>
            <a:endParaRPr lang="en-US" sz="5000" b="1" spc="-210" dirty="0">
              <a:solidFill>
                <a:srgbClr val="771F28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8B81718F-6E7E-A48F-CECC-2B82D155C66D}"/>
              </a:ext>
            </a:extLst>
          </p:cNvPr>
          <p:cNvGrpSpPr/>
          <p:nvPr/>
        </p:nvGrpSpPr>
        <p:grpSpPr>
          <a:xfrm>
            <a:off x="1371600" y="1714500"/>
            <a:ext cx="15300000" cy="47625"/>
            <a:chOff x="0" y="0"/>
            <a:chExt cx="1404840" cy="12543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87500501-3D04-8610-DD83-390EBE3A8390}"/>
                </a:ext>
              </a:extLst>
            </p:cNvPr>
            <p:cNvSpPr/>
            <p:nvPr/>
          </p:nvSpPr>
          <p:spPr>
            <a:xfrm>
              <a:off x="0" y="0"/>
              <a:ext cx="1404840" cy="12543"/>
            </a:xfrm>
            <a:custGeom>
              <a:avLst/>
              <a:gdLst/>
              <a:ahLst/>
              <a:cxnLst/>
              <a:rect l="l" t="t" r="r" b="b"/>
              <a:pathLst>
                <a:path w="1404840" h="12543">
                  <a:moveTo>
                    <a:pt x="6272" y="0"/>
                  </a:moveTo>
                  <a:lnTo>
                    <a:pt x="1398568" y="0"/>
                  </a:lnTo>
                  <a:cubicBezTo>
                    <a:pt x="1400231" y="0"/>
                    <a:pt x="1401826" y="661"/>
                    <a:pt x="1403003" y="1837"/>
                  </a:cubicBezTo>
                  <a:cubicBezTo>
                    <a:pt x="1404179" y="3013"/>
                    <a:pt x="1404840" y="4608"/>
                    <a:pt x="1404840" y="6272"/>
                  </a:cubicBezTo>
                  <a:lnTo>
                    <a:pt x="1404840" y="6272"/>
                  </a:lnTo>
                  <a:cubicBezTo>
                    <a:pt x="1404840" y="7935"/>
                    <a:pt x="1404179" y="9530"/>
                    <a:pt x="1403003" y="10706"/>
                  </a:cubicBezTo>
                  <a:cubicBezTo>
                    <a:pt x="1401826" y="11882"/>
                    <a:pt x="1400231" y="12543"/>
                    <a:pt x="1398568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E4920B49-CF4A-8F30-F899-D9CB14D20397}"/>
                </a:ext>
              </a:extLst>
            </p:cNvPr>
            <p:cNvSpPr txBox="1"/>
            <p:nvPr/>
          </p:nvSpPr>
          <p:spPr>
            <a:xfrm>
              <a:off x="0" y="19050"/>
              <a:ext cx="1404840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92414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203935" cy="123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5" y="3601374"/>
            <a:ext cx="11622449" cy="1133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DEMOGRAPHIC TRENDS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31900" y="5327998"/>
            <a:ext cx="11224201" cy="858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Which </a:t>
            </a:r>
            <a:r>
              <a:rPr lang="en-US" sz="2499" b="1" u="none" strike="noStrike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ethnic groups are most and least likely to use public transportation?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 spc="-49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90800" y="1562100"/>
            <a:ext cx="12816000" cy="47625"/>
            <a:chOff x="0" y="0"/>
            <a:chExt cx="3637531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37531" cy="12543"/>
            </a:xfrm>
            <a:custGeom>
              <a:avLst/>
              <a:gdLst/>
              <a:ahLst/>
              <a:cxnLst/>
              <a:rect l="l" t="t" r="r" b="b"/>
              <a:pathLst>
                <a:path w="3637531" h="12543">
                  <a:moveTo>
                    <a:pt x="6272" y="0"/>
                  </a:moveTo>
                  <a:lnTo>
                    <a:pt x="3631259" y="0"/>
                  </a:lnTo>
                  <a:cubicBezTo>
                    <a:pt x="3632922" y="0"/>
                    <a:pt x="3634518" y="661"/>
                    <a:pt x="3635694" y="1837"/>
                  </a:cubicBezTo>
                  <a:cubicBezTo>
                    <a:pt x="3636870" y="3013"/>
                    <a:pt x="3637531" y="4608"/>
                    <a:pt x="3637531" y="6272"/>
                  </a:cubicBezTo>
                  <a:lnTo>
                    <a:pt x="3637531" y="6272"/>
                  </a:lnTo>
                  <a:cubicBezTo>
                    <a:pt x="3637531" y="7935"/>
                    <a:pt x="3636870" y="9530"/>
                    <a:pt x="3635694" y="10706"/>
                  </a:cubicBezTo>
                  <a:cubicBezTo>
                    <a:pt x="3634518" y="11882"/>
                    <a:pt x="3632922" y="12543"/>
                    <a:pt x="363125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363753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02769" y="822114"/>
            <a:ext cx="13082463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GB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African Americans Use Public Transit the Most</a:t>
            </a:r>
            <a:endParaRPr lang="en-US" sz="5000" b="1" spc="-210" dirty="0">
              <a:solidFill>
                <a:srgbClr val="771F28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8" name="Picture 7" descr="A graph of a number of people using a number&#10;&#10;AI-generated content may be incorrect.">
            <a:extLst>
              <a:ext uri="{FF2B5EF4-FFF2-40B4-BE49-F238E27FC236}">
                <a16:creationId xmlns:a16="http://schemas.microsoft.com/office/drawing/2014/main" id="{3A53759F-66C4-F4A5-F1F4-1F8D7912D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" r="10343"/>
          <a:stretch>
            <a:fillRect/>
          </a:stretch>
        </p:blipFill>
        <p:spPr>
          <a:xfrm>
            <a:off x="3114424" y="2465036"/>
            <a:ext cx="12059151" cy="604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FDCB8-2EA2-A38F-864C-06CB4F5AFAA4}"/>
              </a:ext>
            </a:extLst>
          </p:cNvPr>
          <p:cNvSpPr txBox="1"/>
          <p:nvPr/>
        </p:nvSpPr>
        <p:spPr>
          <a:xfrm>
            <a:off x="3114424" y="8688794"/>
            <a:ext cx="5496176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AIAN: American Indians and Alaska Natives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NHOPI: Native Hawaiian or Other Pacific Islander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92414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203935" cy="123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5" y="3414953"/>
            <a:ext cx="11622449" cy="2190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SOCIOECONOMIC FACTOR:</a:t>
            </a:r>
          </a:p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5999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INCOME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02270" y="6175367"/>
            <a:ext cx="10283460" cy="46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How do in</a:t>
            </a:r>
            <a:r>
              <a:rPr lang="en-US" sz="2499" b="1" u="none" strike="noStrike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come levels influence commute choices?</a:t>
            </a:r>
          </a:p>
        </p:txBody>
      </p:sp>
    </p:spTree>
  </p:cSld>
  <p:clrMapOvr>
    <a:masterClrMapping/>
  </p:clrMapOvr>
  <p:transition spd="slow">
    <p:strips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61846D-69D8-E8DB-16D5-107AA9138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21A7414-B4A6-1580-4CE7-639B1E823184}"/>
              </a:ext>
            </a:extLst>
          </p:cNvPr>
          <p:cNvGrpSpPr/>
          <p:nvPr/>
        </p:nvGrpSpPr>
        <p:grpSpPr>
          <a:xfrm>
            <a:off x="2910600" y="1398155"/>
            <a:ext cx="13320000" cy="119957"/>
            <a:chOff x="0" y="0"/>
            <a:chExt cx="3261235" cy="31593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86D30CD-2687-18CB-3CD7-82278EF5E44E}"/>
                </a:ext>
              </a:extLst>
            </p:cNvPr>
            <p:cNvSpPr/>
            <p:nvPr/>
          </p:nvSpPr>
          <p:spPr>
            <a:xfrm>
              <a:off x="0" y="0"/>
              <a:ext cx="3261235" cy="12543"/>
            </a:xfrm>
            <a:custGeom>
              <a:avLst/>
              <a:gdLst/>
              <a:ahLst/>
              <a:cxnLst/>
              <a:rect l="l" t="t" r="r" b="b"/>
              <a:pathLst>
                <a:path w="3261235" h="12543">
                  <a:moveTo>
                    <a:pt x="6272" y="0"/>
                  </a:moveTo>
                  <a:lnTo>
                    <a:pt x="3254963" y="0"/>
                  </a:lnTo>
                  <a:cubicBezTo>
                    <a:pt x="3256626" y="0"/>
                    <a:pt x="3258222" y="661"/>
                    <a:pt x="3259398" y="1837"/>
                  </a:cubicBezTo>
                  <a:cubicBezTo>
                    <a:pt x="3260574" y="3013"/>
                    <a:pt x="3261235" y="4608"/>
                    <a:pt x="3261235" y="6272"/>
                  </a:cubicBezTo>
                  <a:lnTo>
                    <a:pt x="3261235" y="6272"/>
                  </a:lnTo>
                  <a:cubicBezTo>
                    <a:pt x="3261235" y="7935"/>
                    <a:pt x="3260574" y="9530"/>
                    <a:pt x="3259398" y="10706"/>
                  </a:cubicBezTo>
                  <a:cubicBezTo>
                    <a:pt x="3258222" y="11882"/>
                    <a:pt x="3256626" y="12543"/>
                    <a:pt x="3254963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6648F93-039F-6B61-0C4B-FCB6C33EA26A}"/>
                </a:ext>
              </a:extLst>
            </p:cNvPr>
            <p:cNvSpPr txBox="1"/>
            <p:nvPr/>
          </p:nvSpPr>
          <p:spPr>
            <a:xfrm>
              <a:off x="0" y="19050"/>
              <a:ext cx="3261235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 dirty="0"/>
            </a:p>
          </p:txBody>
        </p:sp>
      </p:grpSp>
      <p:sp>
        <p:nvSpPr>
          <p:cNvPr id="6" name="TextBox 6">
            <a:extLst>
              <a:ext uri="{FF2B5EF4-FFF2-40B4-BE49-F238E27FC236}">
                <a16:creationId xmlns:a16="http://schemas.microsoft.com/office/drawing/2014/main" id="{FBAA0D52-8771-0A05-21FC-285983CAB46D}"/>
              </a:ext>
            </a:extLst>
          </p:cNvPr>
          <p:cNvSpPr txBox="1"/>
          <p:nvPr/>
        </p:nvSpPr>
        <p:spPr>
          <a:xfrm>
            <a:off x="2895600" y="663407"/>
            <a:ext cx="13563600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GB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Mapping Transit Use by Geography and Income</a:t>
            </a:r>
            <a:endParaRPr lang="en-US" sz="5000" b="1" spc="-210" dirty="0">
              <a:solidFill>
                <a:srgbClr val="771F28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4CA8B4D7-0113-9E12-41E2-38E26A33042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36" r="18883" b="5247"/>
          <a:stretch>
            <a:fillRect/>
          </a:stretch>
        </p:blipFill>
        <p:spPr>
          <a:xfrm>
            <a:off x="3048000" y="1790700"/>
            <a:ext cx="13182600" cy="7479108"/>
          </a:xfrm>
          <a:prstGeom prst="rect">
            <a:avLst/>
          </a:prstGeom>
        </p:spPr>
      </p:pic>
      <p:pic>
        <p:nvPicPr>
          <p:cNvPr id="8" name="Picture 7" descr="A map of the united states&#10;&#10;AI-generated content may be incorrect.">
            <a:extLst>
              <a:ext uri="{FF2B5EF4-FFF2-40B4-BE49-F238E27FC236}">
                <a16:creationId xmlns:a16="http://schemas.microsoft.com/office/drawing/2014/main" id="{0EBB770E-168C-F1CF-D4C4-53CC917DC9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4297" r="73275" b="31818"/>
          <a:stretch>
            <a:fillRect/>
          </a:stretch>
        </p:blipFill>
        <p:spPr>
          <a:xfrm>
            <a:off x="4038600" y="3695701"/>
            <a:ext cx="3352800" cy="3124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355988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13791-E3AF-C543-ED5D-99E5EC320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map of a city&#10;&#10;AI-generated content may be incorrect.">
            <a:extLst>
              <a:ext uri="{FF2B5EF4-FFF2-40B4-BE49-F238E27FC236}">
                <a16:creationId xmlns:a16="http://schemas.microsoft.com/office/drawing/2014/main" id="{0CBC7B15-9AC6-1CB8-FE76-976159139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07"/>
          <a:stretch>
            <a:fillRect/>
          </a:stretch>
        </p:blipFill>
        <p:spPr>
          <a:xfrm>
            <a:off x="6633509" y="821695"/>
            <a:ext cx="7126446" cy="4140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map with cities and names&#10;&#10;AI-generated content may be incorrect.">
            <a:extLst>
              <a:ext uri="{FF2B5EF4-FFF2-40B4-BE49-F238E27FC236}">
                <a16:creationId xmlns:a16="http://schemas.microsoft.com/office/drawing/2014/main" id="{929DE781-D694-7BA5-8F71-A2821E087F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432" y="5150928"/>
            <a:ext cx="7086600" cy="4314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Group 6">
            <a:extLst>
              <a:ext uri="{FF2B5EF4-FFF2-40B4-BE49-F238E27FC236}">
                <a16:creationId xmlns:a16="http://schemas.microsoft.com/office/drawing/2014/main" id="{DF871009-21E6-23B8-E215-F8F03658F510}"/>
              </a:ext>
            </a:extLst>
          </p:cNvPr>
          <p:cNvGrpSpPr/>
          <p:nvPr/>
        </p:nvGrpSpPr>
        <p:grpSpPr>
          <a:xfrm>
            <a:off x="14006732" y="266700"/>
            <a:ext cx="3715445" cy="1337439"/>
            <a:chOff x="0" y="0"/>
            <a:chExt cx="1800618" cy="648164"/>
          </a:xfrm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8917E-91AB-22FC-FE74-12E0D1BEBE69}"/>
                </a:ext>
              </a:extLst>
            </p:cNvPr>
            <p:cNvSpPr/>
            <p:nvPr/>
          </p:nvSpPr>
          <p:spPr>
            <a:xfrm>
              <a:off x="0" y="0"/>
              <a:ext cx="1800618" cy="648164"/>
            </a:xfrm>
            <a:custGeom>
              <a:avLst/>
              <a:gdLst/>
              <a:ahLst/>
              <a:cxnLst/>
              <a:rect l="l" t="t" r="r" b="b"/>
              <a:pathLst>
                <a:path w="1800618" h="648164">
                  <a:moveTo>
                    <a:pt x="1800618" y="0"/>
                  </a:moveTo>
                  <a:lnTo>
                    <a:pt x="0" y="0"/>
                  </a:lnTo>
                  <a:lnTo>
                    <a:pt x="0" y="460204"/>
                  </a:lnTo>
                  <a:lnTo>
                    <a:pt x="157480" y="460204"/>
                  </a:lnTo>
                  <a:lnTo>
                    <a:pt x="157480" y="648164"/>
                  </a:lnTo>
                  <a:lnTo>
                    <a:pt x="463550" y="460204"/>
                  </a:lnTo>
                  <a:lnTo>
                    <a:pt x="1800618" y="460204"/>
                  </a:lnTo>
                  <a:lnTo>
                    <a:pt x="180061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FA45A8ED-6D82-6868-D968-C8EFB29399C5}"/>
                </a:ext>
              </a:extLst>
            </p:cNvPr>
            <p:cNvSpPr txBox="1"/>
            <p:nvPr/>
          </p:nvSpPr>
          <p:spPr>
            <a:xfrm>
              <a:off x="0" y="19050"/>
              <a:ext cx="1800618" cy="438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Bubble Size = </a:t>
              </a:r>
            </a:p>
            <a:p>
              <a:pPr algn="ctr"/>
              <a:r>
                <a:rPr lang="en-US" sz="2000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Population using Transit</a:t>
              </a:r>
            </a:p>
          </p:txBody>
        </p:sp>
      </p:grpSp>
      <p:pic>
        <p:nvPicPr>
          <p:cNvPr id="5" name="Picture 4" descr="A map of the united states&#10;&#10;AI-generated content may be incorrect.">
            <a:extLst>
              <a:ext uri="{FF2B5EF4-FFF2-40B4-BE49-F238E27FC236}">
                <a16:creationId xmlns:a16="http://schemas.microsoft.com/office/drawing/2014/main" id="{BA6B5DB0-3616-FD7E-DF11-1572AF56DD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t="34297" r="73275" b="31818"/>
          <a:stretch>
            <a:fillRect/>
          </a:stretch>
        </p:blipFill>
        <p:spPr>
          <a:xfrm>
            <a:off x="2043332" y="3581400"/>
            <a:ext cx="3352800" cy="31242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7" name="AutoShape 27">
            <a:extLst>
              <a:ext uri="{FF2B5EF4-FFF2-40B4-BE49-F238E27FC236}">
                <a16:creationId xmlns:a16="http://schemas.microsoft.com/office/drawing/2014/main" id="{F4DB322F-EF2C-1A09-CC9F-83C61CD0B11E}"/>
              </a:ext>
            </a:extLst>
          </p:cNvPr>
          <p:cNvSpPr/>
          <p:nvPr/>
        </p:nvSpPr>
        <p:spPr>
          <a:xfrm rot="5400000">
            <a:off x="4512932" y="5264700"/>
            <a:ext cx="2376000" cy="0"/>
          </a:xfrm>
          <a:prstGeom prst="line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8" name="AutoShape 26">
            <a:extLst>
              <a:ext uri="{FF2B5EF4-FFF2-40B4-BE49-F238E27FC236}">
                <a16:creationId xmlns:a16="http://schemas.microsoft.com/office/drawing/2014/main" id="{B8A22F8A-A903-1D56-8DBB-20E7B55A648D}"/>
              </a:ext>
            </a:extLst>
          </p:cNvPr>
          <p:cNvSpPr/>
          <p:nvPr/>
        </p:nvSpPr>
        <p:spPr>
          <a:xfrm rot="5400000" flipV="1">
            <a:off x="6150932" y="3626700"/>
            <a:ext cx="0" cy="90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9" name="AutoShape 26">
            <a:extLst>
              <a:ext uri="{FF2B5EF4-FFF2-40B4-BE49-F238E27FC236}">
                <a16:creationId xmlns:a16="http://schemas.microsoft.com/office/drawing/2014/main" id="{9B403059-C153-64E1-BEC2-48AC79F66144}"/>
              </a:ext>
            </a:extLst>
          </p:cNvPr>
          <p:cNvSpPr/>
          <p:nvPr/>
        </p:nvSpPr>
        <p:spPr>
          <a:xfrm rot="5400000" flipV="1">
            <a:off x="6150932" y="6002700"/>
            <a:ext cx="0" cy="900000"/>
          </a:xfrm>
          <a:prstGeom prst="line">
            <a:avLst/>
          </a:prstGeom>
          <a:ln>
            <a:solidFill>
              <a:schemeClr val="tx1"/>
            </a:solidFill>
            <a:headEnd type="none" w="sm" len="sm"/>
            <a:tailEnd type="none" w="sm" len="sm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74719-FDA0-E1A3-ADE6-77BE267FA59E}"/>
              </a:ext>
            </a:extLst>
          </p:cNvPr>
          <p:cNvSpPr txBox="1"/>
          <p:nvPr/>
        </p:nvSpPr>
        <p:spPr>
          <a:xfrm>
            <a:off x="14837830" y="4011395"/>
            <a:ext cx="3570046" cy="2264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35"/>
              </a:lnSpc>
            </a:pPr>
            <a:r>
              <a:rPr lang="en-US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Income Category:</a:t>
            </a:r>
          </a:p>
          <a:p>
            <a:pPr>
              <a:lnSpc>
                <a:spcPts val="2335"/>
              </a:lnSpc>
            </a:pPr>
            <a:endParaRPr lang="en-US" b="1" dirty="0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172719" lvl="1">
              <a:lnSpc>
                <a:spcPts val="2511"/>
              </a:lnSpc>
            </a:pPr>
            <a:r>
              <a:rPr lang="en-US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High Income</a:t>
            </a:r>
          </a:p>
          <a:p>
            <a:pPr marL="172719" lvl="1">
              <a:lnSpc>
                <a:spcPts val="2511"/>
              </a:lnSpc>
            </a:pPr>
            <a:endParaRPr lang="en-US" b="1" dirty="0">
              <a:solidFill>
                <a:srgbClr val="000000"/>
              </a:solidFill>
              <a:latin typeface="Arial Bold"/>
              <a:cs typeface="Arial Bold"/>
              <a:sym typeface="Arial Bold"/>
            </a:endParaRPr>
          </a:p>
          <a:p>
            <a:pPr marL="172719" lvl="1">
              <a:lnSpc>
                <a:spcPts val="2511"/>
              </a:lnSpc>
            </a:pPr>
            <a:r>
              <a:rPr lang="en-US" b="1" dirty="0">
                <a:solidFill>
                  <a:srgbClr val="000000"/>
                </a:solidFill>
                <a:latin typeface="Arial Bold"/>
                <a:cs typeface="Arial Bold"/>
                <a:sym typeface="Arial Bold"/>
              </a:rPr>
              <a:t>Middle Income</a:t>
            </a:r>
          </a:p>
          <a:p>
            <a:pPr marL="172719" lvl="1">
              <a:lnSpc>
                <a:spcPts val="2511"/>
              </a:lnSpc>
            </a:pPr>
            <a:endParaRPr lang="en-US" b="1" dirty="0">
              <a:solidFill>
                <a:srgbClr val="000000"/>
              </a:solidFill>
              <a:latin typeface="Arial Bold"/>
              <a:cs typeface="Arial Bold"/>
              <a:sym typeface="Arial Bold"/>
            </a:endParaRPr>
          </a:p>
          <a:p>
            <a:pPr marL="172719" lvl="1">
              <a:lnSpc>
                <a:spcPts val="2511"/>
              </a:lnSpc>
            </a:pPr>
            <a:r>
              <a:rPr lang="en-US" b="1" dirty="0">
                <a:solidFill>
                  <a:srgbClr val="000000"/>
                </a:solidFill>
                <a:latin typeface="Arial Bold"/>
                <a:cs typeface="Arial Bold"/>
                <a:sym typeface="Arial Bold"/>
              </a:rPr>
              <a:t>Low Income</a:t>
            </a:r>
            <a:endParaRPr lang="en-GB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275BB31-607D-E613-E98A-ED670299CA9C}"/>
              </a:ext>
            </a:extLst>
          </p:cNvPr>
          <p:cNvSpPr/>
          <p:nvPr/>
        </p:nvSpPr>
        <p:spPr>
          <a:xfrm>
            <a:off x="14701568" y="4735695"/>
            <a:ext cx="270000" cy="268285"/>
          </a:xfrm>
          <a:prstGeom prst="ellipse">
            <a:avLst/>
          </a:prstGeom>
          <a:solidFill>
            <a:srgbClr val="508B6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6DB569-56E6-A958-1233-29E967D1869B}"/>
              </a:ext>
            </a:extLst>
          </p:cNvPr>
          <p:cNvSpPr/>
          <p:nvPr/>
        </p:nvSpPr>
        <p:spPr>
          <a:xfrm>
            <a:off x="14701568" y="5345295"/>
            <a:ext cx="270000" cy="268285"/>
          </a:xfrm>
          <a:prstGeom prst="ellipse">
            <a:avLst/>
          </a:prstGeom>
          <a:solidFill>
            <a:srgbClr val="F3C9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A5590A1-E35C-110D-6278-E373B5EEBBB4}"/>
              </a:ext>
            </a:extLst>
          </p:cNvPr>
          <p:cNvSpPr/>
          <p:nvPr/>
        </p:nvSpPr>
        <p:spPr>
          <a:xfrm>
            <a:off x="14701568" y="6004262"/>
            <a:ext cx="270000" cy="268285"/>
          </a:xfrm>
          <a:prstGeom prst="ellipse">
            <a:avLst/>
          </a:prstGeom>
          <a:solidFill>
            <a:srgbClr val="E676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90087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9600" y="1514475"/>
            <a:ext cx="16848000" cy="47625"/>
            <a:chOff x="0" y="0"/>
            <a:chExt cx="3261235" cy="1254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61235" cy="12543"/>
            </a:xfrm>
            <a:custGeom>
              <a:avLst/>
              <a:gdLst/>
              <a:ahLst/>
              <a:cxnLst/>
              <a:rect l="l" t="t" r="r" b="b"/>
              <a:pathLst>
                <a:path w="3261235" h="12543">
                  <a:moveTo>
                    <a:pt x="6272" y="0"/>
                  </a:moveTo>
                  <a:lnTo>
                    <a:pt x="3254963" y="0"/>
                  </a:lnTo>
                  <a:cubicBezTo>
                    <a:pt x="3256626" y="0"/>
                    <a:pt x="3258222" y="661"/>
                    <a:pt x="3259398" y="1837"/>
                  </a:cubicBezTo>
                  <a:cubicBezTo>
                    <a:pt x="3260574" y="3013"/>
                    <a:pt x="3261235" y="4608"/>
                    <a:pt x="3261235" y="6272"/>
                  </a:cubicBezTo>
                  <a:lnTo>
                    <a:pt x="3261235" y="6272"/>
                  </a:lnTo>
                  <a:cubicBezTo>
                    <a:pt x="3261235" y="7935"/>
                    <a:pt x="3260574" y="9530"/>
                    <a:pt x="3259398" y="10706"/>
                  </a:cubicBezTo>
                  <a:cubicBezTo>
                    <a:pt x="3258222" y="11882"/>
                    <a:pt x="3256626" y="12543"/>
                    <a:pt x="3254963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3261235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71501" y="783711"/>
            <a:ext cx="17144999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GB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Income Doesn’t Predict Transit Use: Driving Alone Still Leads</a:t>
            </a:r>
            <a:endParaRPr lang="en-US" sz="5000" b="1" spc="-210" dirty="0">
              <a:solidFill>
                <a:srgbClr val="771F28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49F5F15F-EE85-25AC-8162-12C06007321F}"/>
              </a:ext>
            </a:extLst>
          </p:cNvPr>
          <p:cNvSpPr txBox="1"/>
          <p:nvPr/>
        </p:nvSpPr>
        <p:spPr>
          <a:xfrm>
            <a:off x="11974754" y="4965493"/>
            <a:ext cx="3292919" cy="476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1387"/>
              </a:lnSpc>
            </a:pPr>
            <a:endParaRPr/>
          </a:p>
        </p:txBody>
      </p:sp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E63BF09C-75CB-0783-3186-3DD0244E6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01" y="2171700"/>
            <a:ext cx="13422598" cy="770680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B4D78-2168-0331-0923-68DE431D0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2CC74D1-0C72-B9C6-DEF8-B34D927BE39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3872535-4111-F0B1-0E27-772ECE0FAB26}"/>
              </a:ext>
            </a:extLst>
          </p:cNvPr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4642CBE3-D452-9E75-AD3C-BD0E09772DAE}"/>
              </a:ext>
            </a:extLst>
          </p:cNvPr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3AE67B9C-AB95-3D62-2B7F-49F10675B834}"/>
              </a:ext>
            </a:extLst>
          </p:cNvPr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D6A2DF47-3986-CD12-669B-2DCD1B31EE22}"/>
                </a:ext>
              </a:extLst>
            </p:cNvPr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92414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F05F8212-3027-669E-92DF-65ADB7E5EFFC}"/>
                </a:ext>
              </a:extLst>
            </p:cNvPr>
            <p:cNvSpPr txBox="1"/>
            <p:nvPr/>
          </p:nvSpPr>
          <p:spPr>
            <a:xfrm>
              <a:off x="0" y="-76200"/>
              <a:ext cx="3203935" cy="123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D1CDC8A-2F55-ED85-7BC8-64AB3E1FF2C1}"/>
              </a:ext>
            </a:extLst>
          </p:cNvPr>
          <p:cNvSpPr txBox="1"/>
          <p:nvPr/>
        </p:nvSpPr>
        <p:spPr>
          <a:xfrm>
            <a:off x="3332775" y="3642692"/>
            <a:ext cx="1162244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6000" b="1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OVERTIME SHIFTS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B6D49C34-E646-3B13-090F-FE0BE2D549D7}"/>
              </a:ext>
            </a:extLst>
          </p:cNvPr>
          <p:cNvSpPr txBox="1"/>
          <p:nvPr/>
        </p:nvSpPr>
        <p:spPr>
          <a:xfrm>
            <a:off x="4002270" y="5327998"/>
            <a:ext cx="10283460" cy="134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Which </a:t>
            </a:r>
            <a:r>
              <a:rPr lang="en-US" sz="2499" b="1" u="none" strike="noStrike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commuting modes have declined overtime?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 spc="-49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u="none" strike="noStrike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How have commuting patterns shifted for Public Transportation?</a:t>
            </a:r>
          </a:p>
        </p:txBody>
      </p:sp>
    </p:spTree>
    <p:extLst>
      <p:ext uri="{BB962C8B-B14F-4D97-AF65-F5344CB8AC3E}">
        <p14:creationId xmlns:p14="http://schemas.microsoft.com/office/powerpoint/2010/main" val="1039872194"/>
      </p:ext>
    </p:extLst>
  </p:cSld>
  <p:clrMapOvr>
    <a:masterClrMapping/>
  </p:clrMapOvr>
  <p:transition spd="slow"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BCC881-F9E9-40D1-877A-848C583B3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99D1BF8-1F40-0093-C541-155CDAEC26EF}"/>
              </a:ext>
            </a:extLst>
          </p:cNvPr>
          <p:cNvSpPr/>
          <p:nvPr/>
        </p:nvSpPr>
        <p:spPr>
          <a:xfrm>
            <a:off x="0" y="0"/>
            <a:ext cx="18288000" cy="3330904"/>
          </a:xfrm>
          <a:custGeom>
            <a:avLst/>
            <a:gdLst/>
            <a:ahLst/>
            <a:cxnLst/>
            <a:rect l="l" t="t" r="r" b="b"/>
            <a:pathLst>
              <a:path w="18288000" h="3330904">
                <a:moveTo>
                  <a:pt x="0" y="0"/>
                </a:moveTo>
                <a:lnTo>
                  <a:pt x="18288000" y="0"/>
                </a:lnTo>
                <a:lnTo>
                  <a:pt x="18288000" y="3330904"/>
                </a:lnTo>
                <a:lnTo>
                  <a:pt x="0" y="333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2000"/>
            </a:blip>
            <a:stretch>
              <a:fillRect t="-155890" b="-155890"/>
            </a:stretch>
          </a:blipFill>
          <a:ln>
            <a:solidFill>
              <a:srgbClr val="D2ACAE"/>
            </a:solidFill>
          </a:ln>
        </p:spPr>
        <p:txBody>
          <a:bodyPr/>
          <a:lstStyle/>
          <a:p>
            <a:endParaRPr lang="en-GB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B45708B-E155-2E88-70A8-9FF549C3A662}"/>
              </a:ext>
            </a:extLst>
          </p:cNvPr>
          <p:cNvSpPr txBox="1"/>
          <p:nvPr/>
        </p:nvSpPr>
        <p:spPr>
          <a:xfrm>
            <a:off x="6277258" y="1004170"/>
            <a:ext cx="5733484" cy="130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7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AGENDA</a:t>
            </a:r>
          </a:p>
        </p:txBody>
      </p:sp>
      <p:grpSp>
        <p:nvGrpSpPr>
          <p:cNvPr id="8" name="Group 2">
            <a:extLst>
              <a:ext uri="{FF2B5EF4-FFF2-40B4-BE49-F238E27FC236}">
                <a16:creationId xmlns:a16="http://schemas.microsoft.com/office/drawing/2014/main" id="{45B71BB3-BF36-8924-CA51-CA1DDE6B744A}"/>
              </a:ext>
            </a:extLst>
          </p:cNvPr>
          <p:cNvGrpSpPr/>
          <p:nvPr/>
        </p:nvGrpSpPr>
        <p:grpSpPr>
          <a:xfrm>
            <a:off x="3789828" y="5067300"/>
            <a:ext cx="2408400" cy="2923200"/>
            <a:chOff x="0" y="0"/>
            <a:chExt cx="787714" cy="807783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20952E36-9712-FCAC-5742-174FD42BA67D}"/>
                </a:ext>
              </a:extLst>
            </p:cNvPr>
            <p:cNvSpPr/>
            <p:nvPr/>
          </p:nvSpPr>
          <p:spPr>
            <a:xfrm>
              <a:off x="0" y="0"/>
              <a:ext cx="787714" cy="807783"/>
            </a:xfrm>
            <a:custGeom>
              <a:avLst/>
              <a:gdLst/>
              <a:ahLst/>
              <a:cxnLst/>
              <a:rect l="l" t="t" r="r" b="b"/>
              <a:pathLst>
                <a:path w="787714" h="807783">
                  <a:moveTo>
                    <a:pt x="44005" y="0"/>
                  </a:moveTo>
                  <a:lnTo>
                    <a:pt x="743708" y="0"/>
                  </a:lnTo>
                  <a:cubicBezTo>
                    <a:pt x="755379" y="0"/>
                    <a:pt x="766572" y="4636"/>
                    <a:pt x="774825" y="12889"/>
                  </a:cubicBezTo>
                  <a:cubicBezTo>
                    <a:pt x="783077" y="21141"/>
                    <a:pt x="787714" y="32334"/>
                    <a:pt x="787714" y="44005"/>
                  </a:cubicBezTo>
                  <a:lnTo>
                    <a:pt x="787714" y="763778"/>
                  </a:lnTo>
                  <a:cubicBezTo>
                    <a:pt x="787714" y="775449"/>
                    <a:pt x="783077" y="786641"/>
                    <a:pt x="774825" y="794894"/>
                  </a:cubicBezTo>
                  <a:cubicBezTo>
                    <a:pt x="766572" y="803146"/>
                    <a:pt x="755379" y="807783"/>
                    <a:pt x="743708" y="807783"/>
                  </a:cubicBezTo>
                  <a:lnTo>
                    <a:pt x="44005" y="807783"/>
                  </a:lnTo>
                  <a:cubicBezTo>
                    <a:pt x="32334" y="807783"/>
                    <a:pt x="21141" y="803146"/>
                    <a:pt x="12889" y="794894"/>
                  </a:cubicBezTo>
                  <a:cubicBezTo>
                    <a:pt x="4636" y="786641"/>
                    <a:pt x="0" y="775449"/>
                    <a:pt x="0" y="763778"/>
                  </a:cubicBezTo>
                  <a:lnTo>
                    <a:pt x="0" y="44005"/>
                  </a:lnTo>
                  <a:cubicBezTo>
                    <a:pt x="0" y="32334"/>
                    <a:pt x="4636" y="21141"/>
                    <a:pt x="12889" y="12889"/>
                  </a:cubicBezTo>
                  <a:cubicBezTo>
                    <a:pt x="21141" y="4636"/>
                    <a:pt x="32334" y="0"/>
                    <a:pt x="440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F788DDC9-BDA8-FF1B-DEAE-373117508D4C}"/>
                </a:ext>
              </a:extLst>
            </p:cNvPr>
            <p:cNvSpPr txBox="1"/>
            <p:nvPr/>
          </p:nvSpPr>
          <p:spPr>
            <a:xfrm>
              <a:off x="0" y="19050"/>
              <a:ext cx="787714" cy="788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1" name="Group 5">
            <a:extLst>
              <a:ext uri="{FF2B5EF4-FFF2-40B4-BE49-F238E27FC236}">
                <a16:creationId xmlns:a16="http://schemas.microsoft.com/office/drawing/2014/main" id="{151B2832-5227-28B5-9449-F646A3D91758}"/>
              </a:ext>
            </a:extLst>
          </p:cNvPr>
          <p:cNvGrpSpPr/>
          <p:nvPr/>
        </p:nvGrpSpPr>
        <p:grpSpPr>
          <a:xfrm>
            <a:off x="6548678" y="5063816"/>
            <a:ext cx="2408400" cy="2923200"/>
            <a:chOff x="0" y="0"/>
            <a:chExt cx="787714" cy="807783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F396493-8616-6A6D-F6C5-0DE44D68D3E1}"/>
                </a:ext>
              </a:extLst>
            </p:cNvPr>
            <p:cNvSpPr/>
            <p:nvPr/>
          </p:nvSpPr>
          <p:spPr>
            <a:xfrm>
              <a:off x="0" y="0"/>
              <a:ext cx="787714" cy="807783"/>
            </a:xfrm>
            <a:custGeom>
              <a:avLst/>
              <a:gdLst/>
              <a:ahLst/>
              <a:cxnLst/>
              <a:rect l="l" t="t" r="r" b="b"/>
              <a:pathLst>
                <a:path w="787714" h="807783">
                  <a:moveTo>
                    <a:pt x="44005" y="0"/>
                  </a:moveTo>
                  <a:lnTo>
                    <a:pt x="743708" y="0"/>
                  </a:lnTo>
                  <a:cubicBezTo>
                    <a:pt x="755379" y="0"/>
                    <a:pt x="766572" y="4636"/>
                    <a:pt x="774825" y="12889"/>
                  </a:cubicBezTo>
                  <a:cubicBezTo>
                    <a:pt x="783077" y="21141"/>
                    <a:pt x="787714" y="32334"/>
                    <a:pt x="787714" y="44005"/>
                  </a:cubicBezTo>
                  <a:lnTo>
                    <a:pt x="787714" y="763778"/>
                  </a:lnTo>
                  <a:cubicBezTo>
                    <a:pt x="787714" y="775449"/>
                    <a:pt x="783077" y="786641"/>
                    <a:pt x="774825" y="794894"/>
                  </a:cubicBezTo>
                  <a:cubicBezTo>
                    <a:pt x="766572" y="803146"/>
                    <a:pt x="755379" y="807783"/>
                    <a:pt x="743708" y="807783"/>
                  </a:cubicBezTo>
                  <a:lnTo>
                    <a:pt x="44005" y="807783"/>
                  </a:lnTo>
                  <a:cubicBezTo>
                    <a:pt x="32334" y="807783"/>
                    <a:pt x="21141" y="803146"/>
                    <a:pt x="12889" y="794894"/>
                  </a:cubicBezTo>
                  <a:cubicBezTo>
                    <a:pt x="4636" y="786641"/>
                    <a:pt x="0" y="775449"/>
                    <a:pt x="0" y="763778"/>
                  </a:cubicBezTo>
                  <a:lnTo>
                    <a:pt x="0" y="44005"/>
                  </a:lnTo>
                  <a:cubicBezTo>
                    <a:pt x="0" y="32334"/>
                    <a:pt x="4636" y="21141"/>
                    <a:pt x="12889" y="12889"/>
                  </a:cubicBezTo>
                  <a:cubicBezTo>
                    <a:pt x="21141" y="4636"/>
                    <a:pt x="32334" y="0"/>
                    <a:pt x="440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7F9EB7E5-CBE0-7B8B-856B-8B94138B0B11}"/>
                </a:ext>
              </a:extLst>
            </p:cNvPr>
            <p:cNvSpPr txBox="1"/>
            <p:nvPr/>
          </p:nvSpPr>
          <p:spPr>
            <a:xfrm>
              <a:off x="0" y="19050"/>
              <a:ext cx="787714" cy="788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6" name="Group 8">
            <a:extLst>
              <a:ext uri="{FF2B5EF4-FFF2-40B4-BE49-F238E27FC236}">
                <a16:creationId xmlns:a16="http://schemas.microsoft.com/office/drawing/2014/main" id="{488ED08D-663A-0BBF-EF5A-B0C195C11DEE}"/>
              </a:ext>
            </a:extLst>
          </p:cNvPr>
          <p:cNvGrpSpPr/>
          <p:nvPr/>
        </p:nvGrpSpPr>
        <p:grpSpPr>
          <a:xfrm>
            <a:off x="9361455" y="5032086"/>
            <a:ext cx="4312215" cy="2973518"/>
            <a:chOff x="-622429" y="-13887"/>
            <a:chExt cx="1409826" cy="820639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75363250-C685-0248-1B95-8D09F9A22176}"/>
                </a:ext>
              </a:extLst>
            </p:cNvPr>
            <p:cNvSpPr/>
            <p:nvPr/>
          </p:nvSpPr>
          <p:spPr>
            <a:xfrm>
              <a:off x="-622429" y="-13887"/>
              <a:ext cx="787397" cy="806752"/>
            </a:xfrm>
            <a:custGeom>
              <a:avLst/>
              <a:gdLst/>
              <a:ahLst/>
              <a:cxnLst/>
              <a:rect l="l" t="t" r="r" b="b"/>
              <a:pathLst>
                <a:path w="787397" h="806752">
                  <a:moveTo>
                    <a:pt x="44023" y="0"/>
                  </a:moveTo>
                  <a:lnTo>
                    <a:pt x="743375" y="0"/>
                  </a:lnTo>
                  <a:cubicBezTo>
                    <a:pt x="767688" y="0"/>
                    <a:pt x="787397" y="19710"/>
                    <a:pt x="787397" y="44023"/>
                  </a:cubicBezTo>
                  <a:lnTo>
                    <a:pt x="787397" y="762729"/>
                  </a:lnTo>
                  <a:cubicBezTo>
                    <a:pt x="787397" y="787042"/>
                    <a:pt x="767688" y="806752"/>
                    <a:pt x="743375" y="806752"/>
                  </a:cubicBezTo>
                  <a:lnTo>
                    <a:pt x="44023" y="806752"/>
                  </a:lnTo>
                  <a:cubicBezTo>
                    <a:pt x="19710" y="806752"/>
                    <a:pt x="0" y="787042"/>
                    <a:pt x="0" y="762729"/>
                  </a:cubicBezTo>
                  <a:lnTo>
                    <a:pt x="0" y="44023"/>
                  </a:lnTo>
                  <a:cubicBezTo>
                    <a:pt x="0" y="19710"/>
                    <a:pt x="19710" y="0"/>
                    <a:pt x="4402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C39B918A-07BC-F77F-BBD7-3FF2ED414403}"/>
                </a:ext>
              </a:extLst>
            </p:cNvPr>
            <p:cNvSpPr txBox="1"/>
            <p:nvPr/>
          </p:nvSpPr>
          <p:spPr>
            <a:xfrm>
              <a:off x="0" y="19050"/>
              <a:ext cx="787397" cy="787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12097D64-F326-2790-21E1-2FC2F5AE6D37}"/>
              </a:ext>
            </a:extLst>
          </p:cNvPr>
          <p:cNvGrpSpPr/>
          <p:nvPr/>
        </p:nvGrpSpPr>
        <p:grpSpPr>
          <a:xfrm>
            <a:off x="12106756" y="5055365"/>
            <a:ext cx="2408400" cy="2923200"/>
            <a:chOff x="0" y="0"/>
            <a:chExt cx="788002" cy="806752"/>
          </a:xfrm>
        </p:grpSpPr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FEFD0FD9-7F8A-BA2C-DBE1-60CE5540A287}"/>
                </a:ext>
              </a:extLst>
            </p:cNvPr>
            <p:cNvSpPr/>
            <p:nvPr/>
          </p:nvSpPr>
          <p:spPr>
            <a:xfrm>
              <a:off x="0" y="0"/>
              <a:ext cx="788002" cy="806752"/>
            </a:xfrm>
            <a:custGeom>
              <a:avLst/>
              <a:gdLst/>
              <a:ahLst/>
              <a:cxnLst/>
              <a:rect l="l" t="t" r="r" b="b"/>
              <a:pathLst>
                <a:path w="788002" h="806752">
                  <a:moveTo>
                    <a:pt x="43989" y="0"/>
                  </a:moveTo>
                  <a:lnTo>
                    <a:pt x="744013" y="0"/>
                  </a:lnTo>
                  <a:cubicBezTo>
                    <a:pt x="755680" y="0"/>
                    <a:pt x="766869" y="4635"/>
                    <a:pt x="775118" y="12884"/>
                  </a:cubicBezTo>
                  <a:cubicBezTo>
                    <a:pt x="783368" y="21134"/>
                    <a:pt x="788002" y="32322"/>
                    <a:pt x="788002" y="43989"/>
                  </a:cubicBezTo>
                  <a:lnTo>
                    <a:pt x="788002" y="762763"/>
                  </a:lnTo>
                  <a:cubicBezTo>
                    <a:pt x="788002" y="774429"/>
                    <a:pt x="783368" y="785618"/>
                    <a:pt x="775118" y="793868"/>
                  </a:cubicBezTo>
                  <a:cubicBezTo>
                    <a:pt x="766869" y="802117"/>
                    <a:pt x="755680" y="806752"/>
                    <a:pt x="744013" y="806752"/>
                  </a:cubicBezTo>
                  <a:lnTo>
                    <a:pt x="43989" y="806752"/>
                  </a:lnTo>
                  <a:cubicBezTo>
                    <a:pt x="32322" y="806752"/>
                    <a:pt x="21134" y="802117"/>
                    <a:pt x="12884" y="793868"/>
                  </a:cubicBezTo>
                  <a:cubicBezTo>
                    <a:pt x="4635" y="785618"/>
                    <a:pt x="0" y="774429"/>
                    <a:pt x="0" y="762763"/>
                  </a:cubicBezTo>
                  <a:lnTo>
                    <a:pt x="0" y="43989"/>
                  </a:lnTo>
                  <a:cubicBezTo>
                    <a:pt x="0" y="32322"/>
                    <a:pt x="4635" y="21134"/>
                    <a:pt x="12884" y="12884"/>
                  </a:cubicBezTo>
                  <a:cubicBezTo>
                    <a:pt x="21134" y="4635"/>
                    <a:pt x="32322" y="0"/>
                    <a:pt x="4398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5" name="TextBox 13">
              <a:extLst>
                <a:ext uri="{FF2B5EF4-FFF2-40B4-BE49-F238E27FC236}">
                  <a16:creationId xmlns:a16="http://schemas.microsoft.com/office/drawing/2014/main" id="{8B60F10D-AF7C-8D68-D15B-88F08A762EA3}"/>
                </a:ext>
              </a:extLst>
            </p:cNvPr>
            <p:cNvSpPr txBox="1"/>
            <p:nvPr/>
          </p:nvSpPr>
          <p:spPr>
            <a:xfrm>
              <a:off x="0" y="19050"/>
              <a:ext cx="788002" cy="787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32" name="Group 21">
            <a:extLst>
              <a:ext uri="{FF2B5EF4-FFF2-40B4-BE49-F238E27FC236}">
                <a16:creationId xmlns:a16="http://schemas.microsoft.com/office/drawing/2014/main" id="{007FC5FA-E355-585D-1F4C-38C7989A0116}"/>
              </a:ext>
            </a:extLst>
          </p:cNvPr>
          <p:cNvGrpSpPr/>
          <p:nvPr/>
        </p:nvGrpSpPr>
        <p:grpSpPr>
          <a:xfrm>
            <a:off x="990600" y="5067300"/>
            <a:ext cx="2409322" cy="2923819"/>
            <a:chOff x="0" y="0"/>
            <a:chExt cx="787714" cy="807783"/>
          </a:xfrm>
        </p:grpSpPr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680F8A2B-7ACA-CF13-F2E9-5899606C57DD}"/>
                </a:ext>
              </a:extLst>
            </p:cNvPr>
            <p:cNvSpPr/>
            <p:nvPr/>
          </p:nvSpPr>
          <p:spPr>
            <a:xfrm>
              <a:off x="0" y="0"/>
              <a:ext cx="787714" cy="807783"/>
            </a:xfrm>
            <a:custGeom>
              <a:avLst/>
              <a:gdLst/>
              <a:ahLst/>
              <a:cxnLst/>
              <a:rect l="l" t="t" r="r" b="b"/>
              <a:pathLst>
                <a:path w="787714" h="807783">
                  <a:moveTo>
                    <a:pt x="44005" y="0"/>
                  </a:moveTo>
                  <a:lnTo>
                    <a:pt x="743708" y="0"/>
                  </a:lnTo>
                  <a:cubicBezTo>
                    <a:pt x="755379" y="0"/>
                    <a:pt x="766572" y="4636"/>
                    <a:pt x="774825" y="12889"/>
                  </a:cubicBezTo>
                  <a:cubicBezTo>
                    <a:pt x="783077" y="21141"/>
                    <a:pt x="787714" y="32334"/>
                    <a:pt x="787714" y="44005"/>
                  </a:cubicBezTo>
                  <a:lnTo>
                    <a:pt x="787714" y="763778"/>
                  </a:lnTo>
                  <a:cubicBezTo>
                    <a:pt x="787714" y="775449"/>
                    <a:pt x="783077" y="786641"/>
                    <a:pt x="774825" y="794894"/>
                  </a:cubicBezTo>
                  <a:cubicBezTo>
                    <a:pt x="766572" y="803146"/>
                    <a:pt x="755379" y="807783"/>
                    <a:pt x="743708" y="807783"/>
                  </a:cubicBezTo>
                  <a:lnTo>
                    <a:pt x="44005" y="807783"/>
                  </a:lnTo>
                  <a:cubicBezTo>
                    <a:pt x="32334" y="807783"/>
                    <a:pt x="21141" y="803146"/>
                    <a:pt x="12889" y="794894"/>
                  </a:cubicBezTo>
                  <a:cubicBezTo>
                    <a:pt x="4636" y="786641"/>
                    <a:pt x="0" y="775449"/>
                    <a:pt x="0" y="763778"/>
                  </a:cubicBezTo>
                  <a:lnTo>
                    <a:pt x="0" y="44005"/>
                  </a:lnTo>
                  <a:cubicBezTo>
                    <a:pt x="0" y="32334"/>
                    <a:pt x="4636" y="21141"/>
                    <a:pt x="12889" y="12889"/>
                  </a:cubicBezTo>
                  <a:cubicBezTo>
                    <a:pt x="21141" y="4636"/>
                    <a:pt x="32334" y="0"/>
                    <a:pt x="440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4" name="TextBox 23">
              <a:extLst>
                <a:ext uri="{FF2B5EF4-FFF2-40B4-BE49-F238E27FC236}">
                  <a16:creationId xmlns:a16="http://schemas.microsoft.com/office/drawing/2014/main" id="{E4239DAC-1FA5-60FA-176B-8F38D8EF919E}"/>
                </a:ext>
              </a:extLst>
            </p:cNvPr>
            <p:cNvSpPr txBox="1"/>
            <p:nvPr/>
          </p:nvSpPr>
          <p:spPr>
            <a:xfrm>
              <a:off x="0" y="19050"/>
              <a:ext cx="787714" cy="788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36" name="TextBox 31">
            <a:extLst>
              <a:ext uri="{FF2B5EF4-FFF2-40B4-BE49-F238E27FC236}">
                <a16:creationId xmlns:a16="http://schemas.microsoft.com/office/drawing/2014/main" id="{EB774582-28EF-759B-79E7-81EDA3B3F866}"/>
              </a:ext>
            </a:extLst>
          </p:cNvPr>
          <p:cNvSpPr txBox="1"/>
          <p:nvPr/>
        </p:nvSpPr>
        <p:spPr>
          <a:xfrm>
            <a:off x="3835030" y="7230613"/>
            <a:ext cx="24093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Goals </a:t>
            </a:r>
          </a:p>
        </p:txBody>
      </p:sp>
      <p:sp>
        <p:nvSpPr>
          <p:cNvPr id="37" name="TextBox 32">
            <a:extLst>
              <a:ext uri="{FF2B5EF4-FFF2-40B4-BE49-F238E27FC236}">
                <a16:creationId xmlns:a16="http://schemas.microsoft.com/office/drawing/2014/main" id="{4ABBD9F0-18D8-AA73-4E26-6640EC0E5434}"/>
              </a:ext>
            </a:extLst>
          </p:cNvPr>
          <p:cNvSpPr txBox="1"/>
          <p:nvPr/>
        </p:nvSpPr>
        <p:spPr>
          <a:xfrm>
            <a:off x="6588134" y="7230613"/>
            <a:ext cx="24093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Datasets</a:t>
            </a: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617DE40F-2417-4FA4-0DA9-F745D7276619}"/>
              </a:ext>
            </a:extLst>
          </p:cNvPr>
          <p:cNvSpPr txBox="1"/>
          <p:nvPr/>
        </p:nvSpPr>
        <p:spPr>
          <a:xfrm>
            <a:off x="9361455" y="7237501"/>
            <a:ext cx="24093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Key Findings</a:t>
            </a:r>
          </a:p>
        </p:txBody>
      </p:sp>
      <p:sp>
        <p:nvSpPr>
          <p:cNvPr id="39" name="TextBox 34">
            <a:extLst>
              <a:ext uri="{FF2B5EF4-FFF2-40B4-BE49-F238E27FC236}">
                <a16:creationId xmlns:a16="http://schemas.microsoft.com/office/drawing/2014/main" id="{5FD590DF-AFAF-5108-A46D-B13F293AB2A2}"/>
              </a:ext>
            </a:extLst>
          </p:cNvPr>
          <p:cNvSpPr txBox="1"/>
          <p:nvPr/>
        </p:nvSpPr>
        <p:spPr>
          <a:xfrm>
            <a:off x="12151614" y="7237501"/>
            <a:ext cx="24093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Insights</a:t>
            </a:r>
          </a:p>
        </p:txBody>
      </p:sp>
      <p:sp>
        <p:nvSpPr>
          <p:cNvPr id="40" name="TextBox 35">
            <a:extLst>
              <a:ext uri="{FF2B5EF4-FFF2-40B4-BE49-F238E27FC236}">
                <a16:creationId xmlns:a16="http://schemas.microsoft.com/office/drawing/2014/main" id="{A0E1822C-461A-B23D-01DA-5A827E2E4288}"/>
              </a:ext>
            </a:extLst>
          </p:cNvPr>
          <p:cNvSpPr txBox="1"/>
          <p:nvPr/>
        </p:nvSpPr>
        <p:spPr>
          <a:xfrm>
            <a:off x="973267" y="7283157"/>
            <a:ext cx="24093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Purpose</a:t>
            </a:r>
          </a:p>
        </p:txBody>
      </p:sp>
      <p:grpSp>
        <p:nvGrpSpPr>
          <p:cNvPr id="41" name="Group 11">
            <a:extLst>
              <a:ext uri="{FF2B5EF4-FFF2-40B4-BE49-F238E27FC236}">
                <a16:creationId xmlns:a16="http://schemas.microsoft.com/office/drawing/2014/main" id="{49677392-0AEA-E195-7D88-11EFD9200555}"/>
              </a:ext>
            </a:extLst>
          </p:cNvPr>
          <p:cNvGrpSpPr/>
          <p:nvPr/>
        </p:nvGrpSpPr>
        <p:grpSpPr>
          <a:xfrm>
            <a:off x="14851135" y="5063815"/>
            <a:ext cx="2454181" cy="2923200"/>
            <a:chOff x="0" y="11845"/>
            <a:chExt cx="802981" cy="806752"/>
          </a:xfrm>
        </p:grpSpPr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4B7618E0-41B7-6E51-9CCC-EEBED78E8BFF}"/>
                </a:ext>
              </a:extLst>
            </p:cNvPr>
            <p:cNvSpPr/>
            <p:nvPr/>
          </p:nvSpPr>
          <p:spPr>
            <a:xfrm>
              <a:off x="14979" y="11845"/>
              <a:ext cx="788002" cy="806752"/>
            </a:xfrm>
            <a:custGeom>
              <a:avLst/>
              <a:gdLst/>
              <a:ahLst/>
              <a:cxnLst/>
              <a:rect l="l" t="t" r="r" b="b"/>
              <a:pathLst>
                <a:path w="788002" h="806752">
                  <a:moveTo>
                    <a:pt x="43989" y="0"/>
                  </a:moveTo>
                  <a:lnTo>
                    <a:pt x="744013" y="0"/>
                  </a:lnTo>
                  <a:cubicBezTo>
                    <a:pt x="755680" y="0"/>
                    <a:pt x="766869" y="4635"/>
                    <a:pt x="775118" y="12884"/>
                  </a:cubicBezTo>
                  <a:cubicBezTo>
                    <a:pt x="783368" y="21134"/>
                    <a:pt x="788002" y="32322"/>
                    <a:pt x="788002" y="43989"/>
                  </a:cubicBezTo>
                  <a:lnTo>
                    <a:pt x="788002" y="762763"/>
                  </a:lnTo>
                  <a:cubicBezTo>
                    <a:pt x="788002" y="774429"/>
                    <a:pt x="783368" y="785618"/>
                    <a:pt x="775118" y="793868"/>
                  </a:cubicBezTo>
                  <a:cubicBezTo>
                    <a:pt x="766869" y="802117"/>
                    <a:pt x="755680" y="806752"/>
                    <a:pt x="744013" y="806752"/>
                  </a:cubicBezTo>
                  <a:lnTo>
                    <a:pt x="43989" y="806752"/>
                  </a:lnTo>
                  <a:cubicBezTo>
                    <a:pt x="32322" y="806752"/>
                    <a:pt x="21134" y="802117"/>
                    <a:pt x="12884" y="793868"/>
                  </a:cubicBezTo>
                  <a:cubicBezTo>
                    <a:pt x="4635" y="785618"/>
                    <a:pt x="0" y="774429"/>
                    <a:pt x="0" y="762763"/>
                  </a:cubicBezTo>
                  <a:lnTo>
                    <a:pt x="0" y="43989"/>
                  </a:lnTo>
                  <a:cubicBezTo>
                    <a:pt x="0" y="32322"/>
                    <a:pt x="4635" y="21134"/>
                    <a:pt x="12884" y="12884"/>
                  </a:cubicBezTo>
                  <a:cubicBezTo>
                    <a:pt x="21134" y="4635"/>
                    <a:pt x="32322" y="0"/>
                    <a:pt x="4398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3" name="TextBox 13">
              <a:extLst>
                <a:ext uri="{FF2B5EF4-FFF2-40B4-BE49-F238E27FC236}">
                  <a16:creationId xmlns:a16="http://schemas.microsoft.com/office/drawing/2014/main" id="{6C254FDE-9E40-56FB-FF0A-67E29482B8BE}"/>
                </a:ext>
              </a:extLst>
            </p:cNvPr>
            <p:cNvSpPr txBox="1"/>
            <p:nvPr/>
          </p:nvSpPr>
          <p:spPr>
            <a:xfrm>
              <a:off x="0" y="19050"/>
              <a:ext cx="788002" cy="787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5" name="TextBox 34">
            <a:extLst>
              <a:ext uri="{FF2B5EF4-FFF2-40B4-BE49-F238E27FC236}">
                <a16:creationId xmlns:a16="http://schemas.microsoft.com/office/drawing/2014/main" id="{7371B3E9-BBF7-61D3-16FD-42D6CBC4B2FA}"/>
              </a:ext>
            </a:extLst>
          </p:cNvPr>
          <p:cNvSpPr txBox="1"/>
          <p:nvPr/>
        </p:nvSpPr>
        <p:spPr>
          <a:xfrm>
            <a:off x="14865606" y="7213318"/>
            <a:ext cx="2584194" cy="3206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Suggestions</a:t>
            </a:r>
          </a:p>
        </p:txBody>
      </p:sp>
      <p:pic>
        <p:nvPicPr>
          <p:cNvPr id="47" name="Graphic 46" descr="Lightbulb with solid fill">
            <a:extLst>
              <a:ext uri="{FF2B5EF4-FFF2-40B4-BE49-F238E27FC236}">
                <a16:creationId xmlns:a16="http://schemas.microsoft.com/office/drawing/2014/main" id="{B8CC0675-6619-D914-F322-BA37BECE2E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23818" y="5434542"/>
            <a:ext cx="1573200" cy="1573200"/>
          </a:xfrm>
          <a:prstGeom prst="rect">
            <a:avLst/>
          </a:prstGeom>
        </p:spPr>
      </p:pic>
      <p:pic>
        <p:nvPicPr>
          <p:cNvPr id="49" name="Graphic 48" descr="Bullseye with solid fill">
            <a:extLst>
              <a:ext uri="{FF2B5EF4-FFF2-40B4-BE49-F238E27FC236}">
                <a16:creationId xmlns:a16="http://schemas.microsoft.com/office/drawing/2014/main" id="{74F28295-6CE0-5A4E-A4AF-86D9420513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7428" y="5491810"/>
            <a:ext cx="1573200" cy="1573200"/>
          </a:xfrm>
          <a:prstGeom prst="rect">
            <a:avLst/>
          </a:prstGeom>
        </p:spPr>
      </p:pic>
      <p:pic>
        <p:nvPicPr>
          <p:cNvPr id="51" name="Graphic 50" descr="Folder Search with solid fill">
            <a:extLst>
              <a:ext uri="{FF2B5EF4-FFF2-40B4-BE49-F238E27FC236}">
                <a16:creationId xmlns:a16="http://schemas.microsoft.com/office/drawing/2014/main" id="{BF2D7F5D-DAA1-B273-57FB-E8FEA23C9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5093" y="5491810"/>
            <a:ext cx="1573200" cy="1573200"/>
          </a:xfrm>
          <a:prstGeom prst="rect">
            <a:avLst/>
          </a:prstGeom>
        </p:spPr>
      </p:pic>
      <p:pic>
        <p:nvPicPr>
          <p:cNvPr id="53" name="Graphic 52" descr="Research with solid fill">
            <a:extLst>
              <a:ext uri="{FF2B5EF4-FFF2-40B4-BE49-F238E27FC236}">
                <a16:creationId xmlns:a16="http://schemas.microsoft.com/office/drawing/2014/main" id="{9FB8C2B7-F2D7-E36F-4D58-EFFD0E8F0F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9055" y="5491810"/>
            <a:ext cx="1573200" cy="1573200"/>
          </a:xfrm>
          <a:prstGeom prst="rect">
            <a:avLst/>
          </a:prstGeom>
        </p:spPr>
      </p:pic>
      <p:pic>
        <p:nvPicPr>
          <p:cNvPr id="55" name="Graphic 54" descr="Thought bubble with solid fill">
            <a:extLst>
              <a:ext uri="{FF2B5EF4-FFF2-40B4-BE49-F238E27FC236}">
                <a16:creationId xmlns:a16="http://schemas.microsoft.com/office/drawing/2014/main" id="{F7C91C91-26BC-405B-2C23-FED4175451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428850" y="5628359"/>
            <a:ext cx="1573200" cy="1573200"/>
          </a:xfrm>
          <a:prstGeom prst="rect">
            <a:avLst/>
          </a:prstGeom>
        </p:spPr>
      </p:pic>
      <p:pic>
        <p:nvPicPr>
          <p:cNvPr id="57" name="Graphic 56" descr="Clipboard with solid fill">
            <a:extLst>
              <a:ext uri="{FF2B5EF4-FFF2-40B4-BE49-F238E27FC236}">
                <a16:creationId xmlns:a16="http://schemas.microsoft.com/office/drawing/2014/main" id="{F049ACE2-8680-37FD-2D46-12F98581F2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195262" y="5526836"/>
            <a:ext cx="1573200" cy="15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3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000" y="1485900"/>
            <a:ext cx="15246000" cy="119957"/>
            <a:chOff x="0" y="0"/>
            <a:chExt cx="2307951" cy="315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7951" cy="12543"/>
            </a:xfrm>
            <a:custGeom>
              <a:avLst/>
              <a:gdLst/>
              <a:ahLst/>
              <a:cxnLst/>
              <a:rect l="l" t="t" r="r" b="b"/>
              <a:pathLst>
                <a:path w="2307951" h="12543">
                  <a:moveTo>
                    <a:pt x="6272" y="0"/>
                  </a:moveTo>
                  <a:lnTo>
                    <a:pt x="2301679" y="0"/>
                  </a:lnTo>
                  <a:cubicBezTo>
                    <a:pt x="2305143" y="0"/>
                    <a:pt x="2307951" y="2808"/>
                    <a:pt x="2307951" y="6272"/>
                  </a:cubicBezTo>
                  <a:lnTo>
                    <a:pt x="2307951" y="6272"/>
                  </a:lnTo>
                  <a:cubicBezTo>
                    <a:pt x="2307951" y="7935"/>
                    <a:pt x="2307290" y="9530"/>
                    <a:pt x="2306114" y="10706"/>
                  </a:cubicBezTo>
                  <a:cubicBezTo>
                    <a:pt x="2304938" y="11882"/>
                    <a:pt x="2303342" y="12543"/>
                    <a:pt x="230167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30795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447800" y="841288"/>
            <a:ext cx="15392400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Carpooling &amp; Walking Declined, Transit Saw No Growth</a:t>
            </a:r>
          </a:p>
        </p:txBody>
      </p:sp>
      <p:pic>
        <p:nvPicPr>
          <p:cNvPr id="8" name="Picture 7" descr="A graph showing the number of vehicles in the past&#10;&#10;AI-generated content may be incorrect.">
            <a:extLst>
              <a:ext uri="{FF2B5EF4-FFF2-40B4-BE49-F238E27FC236}">
                <a16:creationId xmlns:a16="http://schemas.microsoft.com/office/drawing/2014/main" id="{45E46FF5-67FA-923E-D827-55C820805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679" y="2324100"/>
            <a:ext cx="13458642" cy="67406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6596044" y="4621028"/>
            <a:ext cx="47625" cy="4637272"/>
            <a:chOff x="0" y="0"/>
            <a:chExt cx="12543" cy="1221339"/>
          </a:xfrm>
          <a:solidFill>
            <a:srgbClr val="771F28"/>
          </a:solidFill>
        </p:grpSpPr>
        <p:sp>
          <p:nvSpPr>
            <p:cNvPr id="5" name="Freeform 5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644331" y="4621028"/>
            <a:ext cx="47625" cy="4637272"/>
            <a:chOff x="0" y="0"/>
            <a:chExt cx="12543" cy="1221339"/>
          </a:xfrm>
          <a:solidFill>
            <a:srgbClr val="771F28"/>
          </a:solidFill>
        </p:grpSpPr>
        <p:sp>
          <p:nvSpPr>
            <p:cNvPr id="8" name="Freeform 8"/>
            <p:cNvSpPr/>
            <p:nvPr/>
          </p:nvSpPr>
          <p:spPr>
            <a:xfrm>
              <a:off x="0" y="0"/>
              <a:ext cx="12543" cy="1221339"/>
            </a:xfrm>
            <a:custGeom>
              <a:avLst/>
              <a:gdLst/>
              <a:ahLst/>
              <a:cxnLst/>
              <a:rect l="l" t="t" r="r" b="b"/>
              <a:pathLst>
                <a:path w="12543" h="1221339">
                  <a:moveTo>
                    <a:pt x="0" y="0"/>
                  </a:moveTo>
                  <a:lnTo>
                    <a:pt x="12543" y="0"/>
                  </a:lnTo>
                  <a:lnTo>
                    <a:pt x="12543" y="1221339"/>
                  </a:lnTo>
                  <a:lnTo>
                    <a:pt x="0" y="1221339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43" cy="1240389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0"/>
            <a:ext cx="18288000" cy="3992378"/>
            <a:chOff x="0" y="0"/>
            <a:chExt cx="2833290" cy="61852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833290" cy="618524"/>
            </a:xfrm>
            <a:custGeom>
              <a:avLst/>
              <a:gdLst/>
              <a:ahLst/>
              <a:cxnLst/>
              <a:rect l="l" t="t" r="r" b="b"/>
              <a:pathLst>
                <a:path w="2833290" h="618524">
                  <a:moveTo>
                    <a:pt x="0" y="0"/>
                  </a:moveTo>
                  <a:lnTo>
                    <a:pt x="2833290" y="0"/>
                  </a:lnTo>
                  <a:lnTo>
                    <a:pt x="2833290" y="618524"/>
                  </a:lnTo>
                  <a:lnTo>
                    <a:pt x="0" y="618524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t="-102595" b="-10259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7435381" y="6264509"/>
            <a:ext cx="3417237" cy="380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500" b="1" spc="229" dirty="0">
                <a:solidFill>
                  <a:srgbClr val="771F28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Low Transit Usage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29028" y="6264509"/>
            <a:ext cx="2732632" cy="38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500" b="1" spc="229" dirty="0">
                <a:solidFill>
                  <a:srgbClr val="771F28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Car Dominance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248359" y="6294623"/>
            <a:ext cx="4807442" cy="380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500" b="1" spc="229" dirty="0">
                <a:solidFill>
                  <a:srgbClr val="771F28"/>
                </a:solidFill>
                <a:latin typeface="Arial" panose="020B0604020202020204" pitchFamily="34" charset="0"/>
                <a:ea typeface="Open Sauce Bold"/>
                <a:cs typeface="Arial" panose="020B0604020202020204" pitchFamily="34" charset="0"/>
                <a:sym typeface="Open Sauce Bold"/>
              </a:rPr>
              <a:t>Declining Commute Modes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8800" y="6901577"/>
            <a:ext cx="44680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2400" spc="180" dirty="0">
                <a:solidFill>
                  <a:srgbClr val="231F20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Driving alone is the most preferred commute mode across regions and income groups, regardless of population size or income level.</a:t>
            </a:r>
            <a:endParaRPr lang="en-US" sz="2400" spc="180" dirty="0">
              <a:solidFill>
                <a:srgbClr val="231F20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877456" y="6901577"/>
            <a:ext cx="4468000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2400" spc="180" dirty="0">
                <a:solidFill>
                  <a:srgbClr val="231F20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Contrary to expectations, lower-income and minority groups do not necessarily rely on public transit. Its usage remains low and stagnant overall.</a:t>
            </a:r>
            <a:endParaRPr lang="en-US" sz="2400" spc="180" dirty="0">
              <a:solidFill>
                <a:srgbClr val="231F20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2282987" y="6901577"/>
            <a:ext cx="4738187" cy="22159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GB" sz="2400" spc="180" dirty="0">
                <a:solidFill>
                  <a:srgbClr val="231F20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Shared and active commute modes like carpooling and walking have declined over time, with no meaningful growth in public transit usage during the same period.</a:t>
            </a:r>
            <a:endParaRPr lang="en-US" sz="2400" spc="180" dirty="0">
              <a:solidFill>
                <a:srgbClr val="231F20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B5187F3B-72A3-6658-B9B2-A37166DCA45E}"/>
              </a:ext>
            </a:extLst>
          </p:cNvPr>
          <p:cNvSpPr txBox="1"/>
          <p:nvPr/>
        </p:nvSpPr>
        <p:spPr>
          <a:xfrm>
            <a:off x="2628899" y="1518698"/>
            <a:ext cx="13030200" cy="1300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7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WHAT THE DATA REVEALS</a:t>
            </a:r>
          </a:p>
        </p:txBody>
      </p:sp>
      <p:pic>
        <p:nvPicPr>
          <p:cNvPr id="24" name="Graphic 23" descr="Taxi with solid fill">
            <a:extLst>
              <a:ext uri="{FF2B5EF4-FFF2-40B4-BE49-F238E27FC236}">
                <a16:creationId xmlns:a16="http://schemas.microsoft.com/office/drawing/2014/main" id="{A60FD6D2-1455-329E-6828-B776E6E6D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6609" y="4652942"/>
            <a:ext cx="1578209" cy="1578209"/>
          </a:xfrm>
          <a:prstGeom prst="rect">
            <a:avLst/>
          </a:prstGeom>
        </p:spPr>
      </p:pic>
      <p:pic>
        <p:nvPicPr>
          <p:cNvPr id="26" name="Graphic 25" descr="Downward trend graph with solid fill">
            <a:extLst>
              <a:ext uri="{FF2B5EF4-FFF2-40B4-BE49-F238E27FC236}">
                <a16:creationId xmlns:a16="http://schemas.microsoft.com/office/drawing/2014/main" id="{4415359E-E73D-BAC8-058A-096C88252F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404256" y="4687709"/>
            <a:ext cx="1576800" cy="1576800"/>
          </a:xfrm>
          <a:prstGeom prst="rect">
            <a:avLst/>
          </a:prstGeom>
        </p:spPr>
      </p:pic>
      <p:pic>
        <p:nvPicPr>
          <p:cNvPr id="32" name="Graphic 31" descr="Priorities outline">
            <a:extLst>
              <a:ext uri="{FF2B5EF4-FFF2-40B4-BE49-F238E27FC236}">
                <a16:creationId xmlns:a16="http://schemas.microsoft.com/office/drawing/2014/main" id="{6BA4DDF6-8371-8439-7E35-70CC1C0B7E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08680" y="4717823"/>
            <a:ext cx="1576800" cy="15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92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3185-2AFB-AA64-F42C-725C45563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794BD10C-1309-5C46-B749-2F5A9502F531}"/>
              </a:ext>
            </a:extLst>
          </p:cNvPr>
          <p:cNvSpPr/>
          <p:nvPr/>
        </p:nvSpPr>
        <p:spPr>
          <a:xfrm>
            <a:off x="1028700" y="7645796"/>
            <a:ext cx="12574419" cy="2184805"/>
          </a:xfrm>
          <a:custGeom>
            <a:avLst/>
            <a:gdLst/>
            <a:ahLst/>
            <a:cxnLst/>
            <a:rect l="l" t="t" r="r" b="b"/>
            <a:pathLst>
              <a:path w="12574419" h="2184805">
                <a:moveTo>
                  <a:pt x="0" y="0"/>
                </a:moveTo>
                <a:lnTo>
                  <a:pt x="12574419" y="0"/>
                </a:lnTo>
                <a:lnTo>
                  <a:pt x="12574419" y="2184805"/>
                </a:lnTo>
                <a:lnTo>
                  <a:pt x="0" y="2184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1202EC97-27A2-957D-B72C-D3AF43BB8C68}"/>
              </a:ext>
            </a:extLst>
          </p:cNvPr>
          <p:cNvSpPr/>
          <p:nvPr/>
        </p:nvSpPr>
        <p:spPr>
          <a:xfrm>
            <a:off x="1028700" y="4531468"/>
            <a:ext cx="12574419" cy="2184805"/>
          </a:xfrm>
          <a:custGeom>
            <a:avLst/>
            <a:gdLst/>
            <a:ahLst/>
            <a:cxnLst/>
            <a:rect l="l" t="t" r="r" b="b"/>
            <a:pathLst>
              <a:path w="12574419" h="2184805">
                <a:moveTo>
                  <a:pt x="0" y="0"/>
                </a:moveTo>
                <a:lnTo>
                  <a:pt x="12574419" y="0"/>
                </a:lnTo>
                <a:lnTo>
                  <a:pt x="12574419" y="2184806"/>
                </a:lnTo>
                <a:lnTo>
                  <a:pt x="0" y="218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D8B3EB84-DB67-31AA-62D2-82DC3A1E9319}"/>
              </a:ext>
            </a:extLst>
          </p:cNvPr>
          <p:cNvGrpSpPr/>
          <p:nvPr/>
        </p:nvGrpSpPr>
        <p:grpSpPr>
          <a:xfrm>
            <a:off x="1028700" y="3470688"/>
            <a:ext cx="13733126" cy="5787612"/>
            <a:chOff x="0" y="0"/>
            <a:chExt cx="3616955" cy="152430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3DB9D07B-6F4D-BB0F-BE6B-08AE80BA9278}"/>
                </a:ext>
              </a:extLst>
            </p:cNvPr>
            <p:cNvSpPr/>
            <p:nvPr/>
          </p:nvSpPr>
          <p:spPr>
            <a:xfrm>
              <a:off x="0" y="0"/>
              <a:ext cx="3616955" cy="1524309"/>
            </a:xfrm>
            <a:custGeom>
              <a:avLst/>
              <a:gdLst/>
              <a:ahLst/>
              <a:cxnLst/>
              <a:rect l="l" t="t" r="r" b="b"/>
              <a:pathLst>
                <a:path w="3616955" h="1524309">
                  <a:moveTo>
                    <a:pt x="28751" y="0"/>
                  </a:moveTo>
                  <a:lnTo>
                    <a:pt x="3588204" y="0"/>
                  </a:lnTo>
                  <a:cubicBezTo>
                    <a:pt x="3604083" y="0"/>
                    <a:pt x="3616955" y="12872"/>
                    <a:pt x="3616955" y="28751"/>
                  </a:cubicBezTo>
                  <a:lnTo>
                    <a:pt x="3616955" y="1495559"/>
                  </a:lnTo>
                  <a:cubicBezTo>
                    <a:pt x="3616955" y="1511437"/>
                    <a:pt x="3604083" y="1524309"/>
                    <a:pt x="3588204" y="1524309"/>
                  </a:cubicBezTo>
                  <a:lnTo>
                    <a:pt x="28751" y="1524309"/>
                  </a:lnTo>
                  <a:cubicBezTo>
                    <a:pt x="12872" y="1524309"/>
                    <a:pt x="0" y="1511437"/>
                    <a:pt x="0" y="1495559"/>
                  </a:cubicBezTo>
                  <a:lnTo>
                    <a:pt x="0" y="28751"/>
                  </a:lnTo>
                  <a:cubicBezTo>
                    <a:pt x="0" y="12872"/>
                    <a:pt x="12872" y="0"/>
                    <a:pt x="287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23F5C2FF-2470-C60E-3C24-DF023A0D88ED}"/>
                </a:ext>
              </a:extLst>
            </p:cNvPr>
            <p:cNvSpPr txBox="1"/>
            <p:nvPr/>
          </p:nvSpPr>
          <p:spPr>
            <a:xfrm>
              <a:off x="0" y="19050"/>
              <a:ext cx="3616955" cy="1505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1ED602CD-5323-A8CC-4B99-B123171F7B34}"/>
              </a:ext>
            </a:extLst>
          </p:cNvPr>
          <p:cNvGrpSpPr/>
          <p:nvPr/>
        </p:nvGrpSpPr>
        <p:grpSpPr>
          <a:xfrm>
            <a:off x="838199" y="2400300"/>
            <a:ext cx="5400000" cy="47625"/>
            <a:chOff x="0" y="0"/>
            <a:chExt cx="867271" cy="1254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A485AAB6-1A6F-8285-A47A-59831E666902}"/>
                </a:ext>
              </a:extLst>
            </p:cNvPr>
            <p:cNvSpPr/>
            <p:nvPr/>
          </p:nvSpPr>
          <p:spPr>
            <a:xfrm>
              <a:off x="0" y="0"/>
              <a:ext cx="867271" cy="12543"/>
            </a:xfrm>
            <a:custGeom>
              <a:avLst/>
              <a:gdLst/>
              <a:ahLst/>
              <a:cxnLst/>
              <a:rect l="l" t="t" r="r" b="b"/>
              <a:pathLst>
                <a:path w="867271" h="12543">
                  <a:moveTo>
                    <a:pt x="6272" y="0"/>
                  </a:moveTo>
                  <a:lnTo>
                    <a:pt x="860999" y="0"/>
                  </a:lnTo>
                  <a:cubicBezTo>
                    <a:pt x="862663" y="0"/>
                    <a:pt x="864258" y="661"/>
                    <a:pt x="865434" y="1837"/>
                  </a:cubicBezTo>
                  <a:cubicBezTo>
                    <a:pt x="866610" y="3013"/>
                    <a:pt x="867271" y="4608"/>
                    <a:pt x="867271" y="6272"/>
                  </a:cubicBezTo>
                  <a:lnTo>
                    <a:pt x="867271" y="6272"/>
                  </a:lnTo>
                  <a:cubicBezTo>
                    <a:pt x="867271" y="7935"/>
                    <a:pt x="866610" y="9530"/>
                    <a:pt x="865434" y="10706"/>
                  </a:cubicBezTo>
                  <a:cubicBezTo>
                    <a:pt x="864258" y="11882"/>
                    <a:pt x="862663" y="12543"/>
                    <a:pt x="86099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6AF06FC-6E1D-67FD-338A-267CCA04CCB5}"/>
                </a:ext>
              </a:extLst>
            </p:cNvPr>
            <p:cNvSpPr txBox="1"/>
            <p:nvPr/>
          </p:nvSpPr>
          <p:spPr>
            <a:xfrm>
              <a:off x="0" y="19050"/>
              <a:ext cx="86727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B3882E22-4A94-1B49-931D-8CF7E60EDCFE}"/>
              </a:ext>
            </a:extLst>
          </p:cNvPr>
          <p:cNvSpPr/>
          <p:nvPr/>
        </p:nvSpPr>
        <p:spPr>
          <a:xfrm>
            <a:off x="771525" y="2850635"/>
            <a:ext cx="6709027" cy="6407665"/>
          </a:xfrm>
          <a:custGeom>
            <a:avLst/>
            <a:gdLst/>
            <a:ahLst/>
            <a:cxnLst/>
            <a:rect l="l" t="t" r="r" b="b"/>
            <a:pathLst>
              <a:path w="6324727" h="5787612">
                <a:moveTo>
                  <a:pt x="0" y="0"/>
                </a:moveTo>
                <a:lnTo>
                  <a:pt x="6324727" y="0"/>
                </a:lnTo>
                <a:lnTo>
                  <a:pt x="6324727" y="5787612"/>
                </a:lnTo>
                <a:lnTo>
                  <a:pt x="0" y="5787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5000"/>
            </a:blip>
            <a:stretch>
              <a:fillRect t="-1235" b="-8044"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513218A-7CE6-3434-7F39-807E5A005734}"/>
              </a:ext>
            </a:extLst>
          </p:cNvPr>
          <p:cNvSpPr txBox="1"/>
          <p:nvPr/>
        </p:nvSpPr>
        <p:spPr>
          <a:xfrm>
            <a:off x="771525" y="1523516"/>
            <a:ext cx="7845605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Where Are We Now?</a:t>
            </a: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00DD6616-AC9D-3596-D5B8-17B93B9DA0D7}"/>
              </a:ext>
            </a:extLst>
          </p:cNvPr>
          <p:cNvGrpSpPr/>
          <p:nvPr/>
        </p:nvGrpSpPr>
        <p:grpSpPr>
          <a:xfrm>
            <a:off x="15872810" y="-158161"/>
            <a:ext cx="2555601" cy="10643871"/>
            <a:chOff x="0" y="0"/>
            <a:chExt cx="972115" cy="2803324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93B1F474-49D5-D69C-FAC2-281F84A16884}"/>
                </a:ext>
              </a:extLst>
            </p:cNvPr>
            <p:cNvSpPr/>
            <p:nvPr/>
          </p:nvSpPr>
          <p:spPr>
            <a:xfrm>
              <a:off x="0" y="0"/>
              <a:ext cx="972115" cy="2803324"/>
            </a:xfrm>
            <a:custGeom>
              <a:avLst/>
              <a:gdLst/>
              <a:ahLst/>
              <a:cxnLst/>
              <a:rect l="l" t="t" r="r" b="b"/>
              <a:pathLst>
                <a:path w="972115" h="2803324">
                  <a:moveTo>
                    <a:pt x="106973" y="0"/>
                  </a:moveTo>
                  <a:lnTo>
                    <a:pt x="865142" y="0"/>
                  </a:lnTo>
                  <a:cubicBezTo>
                    <a:pt x="893513" y="0"/>
                    <a:pt x="920722" y="11270"/>
                    <a:pt x="940784" y="31332"/>
                  </a:cubicBezTo>
                  <a:cubicBezTo>
                    <a:pt x="960845" y="51393"/>
                    <a:pt x="972115" y="78602"/>
                    <a:pt x="972115" y="106973"/>
                  </a:cubicBezTo>
                  <a:lnTo>
                    <a:pt x="972115" y="2696351"/>
                  </a:lnTo>
                  <a:cubicBezTo>
                    <a:pt x="972115" y="2724722"/>
                    <a:pt x="960845" y="2751931"/>
                    <a:pt x="940784" y="2771992"/>
                  </a:cubicBezTo>
                  <a:cubicBezTo>
                    <a:pt x="920722" y="2792054"/>
                    <a:pt x="893513" y="2803324"/>
                    <a:pt x="865142" y="2803324"/>
                  </a:cubicBezTo>
                  <a:lnTo>
                    <a:pt x="106973" y="2803324"/>
                  </a:lnTo>
                  <a:cubicBezTo>
                    <a:pt x="78602" y="2803324"/>
                    <a:pt x="51393" y="2792054"/>
                    <a:pt x="31332" y="2771992"/>
                  </a:cubicBezTo>
                  <a:cubicBezTo>
                    <a:pt x="11270" y="2751931"/>
                    <a:pt x="0" y="2724722"/>
                    <a:pt x="0" y="2696351"/>
                  </a:cubicBezTo>
                  <a:lnTo>
                    <a:pt x="0" y="106973"/>
                  </a:lnTo>
                  <a:cubicBezTo>
                    <a:pt x="0" y="78602"/>
                    <a:pt x="11270" y="51393"/>
                    <a:pt x="31332" y="31332"/>
                  </a:cubicBezTo>
                  <a:cubicBezTo>
                    <a:pt x="51393" y="11270"/>
                    <a:pt x="78602" y="0"/>
                    <a:pt x="106973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095B6D22-4AA1-0306-EF26-687900064541}"/>
                </a:ext>
              </a:extLst>
            </p:cNvPr>
            <p:cNvSpPr txBox="1"/>
            <p:nvPr/>
          </p:nvSpPr>
          <p:spPr>
            <a:xfrm>
              <a:off x="0" y="19050"/>
              <a:ext cx="972115" cy="278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453EDF25-A751-34AF-EBA3-8B2CBCFA6F68}"/>
              </a:ext>
            </a:extLst>
          </p:cNvPr>
          <p:cNvGrpSpPr/>
          <p:nvPr/>
        </p:nvGrpSpPr>
        <p:grpSpPr>
          <a:xfrm>
            <a:off x="1024141" y="4175689"/>
            <a:ext cx="6183564" cy="3117443"/>
            <a:chOff x="1024141" y="4175689"/>
            <a:chExt cx="6183564" cy="3117443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1E868EDB-954E-2536-E842-3B001FAB875E}"/>
                </a:ext>
              </a:extLst>
            </p:cNvPr>
            <p:cNvSpPr/>
            <p:nvPr/>
          </p:nvSpPr>
          <p:spPr>
            <a:xfrm>
              <a:off x="1024141" y="4183181"/>
              <a:ext cx="506320" cy="612337"/>
            </a:xfrm>
            <a:custGeom>
              <a:avLst/>
              <a:gdLst/>
              <a:ahLst/>
              <a:cxnLst/>
              <a:rect l="l" t="t" r="r" b="b"/>
              <a:pathLst>
                <a:path w="506320" h="480371">
                  <a:moveTo>
                    <a:pt x="0" y="0"/>
                  </a:moveTo>
                  <a:lnTo>
                    <a:pt x="506320" y="0"/>
                  </a:lnTo>
                  <a:lnTo>
                    <a:pt x="506320" y="480371"/>
                  </a:lnTo>
                  <a:lnTo>
                    <a:pt x="0" y="480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18">
              <a:extLst>
                <a:ext uri="{FF2B5EF4-FFF2-40B4-BE49-F238E27FC236}">
                  <a16:creationId xmlns:a16="http://schemas.microsoft.com/office/drawing/2014/main" id="{11FB19EC-7E25-B3F4-0A4B-0D0E3506945D}"/>
                </a:ext>
              </a:extLst>
            </p:cNvPr>
            <p:cNvSpPr txBox="1"/>
            <p:nvPr/>
          </p:nvSpPr>
          <p:spPr>
            <a:xfrm>
              <a:off x="1781635" y="4175689"/>
              <a:ext cx="4056033" cy="577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400" b="1" dirty="0">
                  <a:solidFill>
                    <a:srgbClr val="771F28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Latest Trends in California</a:t>
              </a:r>
            </a:p>
          </p:txBody>
        </p:sp>
        <p:sp>
          <p:nvSpPr>
            <p:cNvPr id="29" name="TextBox 23">
              <a:extLst>
                <a:ext uri="{FF2B5EF4-FFF2-40B4-BE49-F238E27FC236}">
                  <a16:creationId xmlns:a16="http://schemas.microsoft.com/office/drawing/2014/main" id="{1B94EBCD-0F08-240A-07B2-8822331E3E1B}"/>
                </a:ext>
              </a:extLst>
            </p:cNvPr>
            <p:cNvSpPr txBox="1"/>
            <p:nvPr/>
          </p:nvSpPr>
          <p:spPr>
            <a:xfrm>
              <a:off x="1781635" y="5006389"/>
              <a:ext cx="5426070" cy="577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Post-pandemic Shift to Remote Work </a:t>
              </a:r>
            </a:p>
          </p:txBody>
        </p: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id="{607ABE9F-7A99-EF11-D598-7D89468BAA72}"/>
                </a:ext>
              </a:extLst>
            </p:cNvPr>
            <p:cNvSpPr txBox="1"/>
            <p:nvPr/>
          </p:nvSpPr>
          <p:spPr>
            <a:xfrm>
              <a:off x="1736547" y="5753100"/>
              <a:ext cx="5273543" cy="833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Car Dependency | </a:t>
              </a:r>
            </a:p>
            <a:p>
              <a:pPr algn="l">
                <a:lnSpc>
                  <a:spcPts val="335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Steady Decline in Transit Use</a:t>
              </a:r>
            </a:p>
          </p:txBody>
        </p:sp>
        <p:sp>
          <p:nvSpPr>
            <p:cNvPr id="4" name="TextBox 24">
              <a:extLst>
                <a:ext uri="{FF2B5EF4-FFF2-40B4-BE49-F238E27FC236}">
                  <a16:creationId xmlns:a16="http://schemas.microsoft.com/office/drawing/2014/main" id="{6D90C738-2FBD-7431-3701-3FAA8223D067}"/>
                </a:ext>
              </a:extLst>
            </p:cNvPr>
            <p:cNvSpPr txBox="1"/>
            <p:nvPr/>
          </p:nvSpPr>
          <p:spPr>
            <a:xfrm>
              <a:off x="1781635" y="6896100"/>
              <a:ext cx="5273543" cy="39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Low Public Transit Coverage</a:t>
              </a:r>
            </a:p>
          </p:txBody>
        </p:sp>
      </p:grpSp>
      <p:pic>
        <p:nvPicPr>
          <p:cNvPr id="19" name="Picture 18" descr="A map of the state of california&#10;&#10;AI-generated content may be incorrect.">
            <a:extLst>
              <a:ext uri="{FF2B5EF4-FFF2-40B4-BE49-F238E27FC236}">
                <a16:creationId xmlns:a16="http://schemas.microsoft.com/office/drawing/2014/main" id="{DADEED59-C3A7-2CCB-16A2-640D955FF7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562"/>
          <a:stretch>
            <a:fillRect/>
          </a:stretch>
        </p:blipFill>
        <p:spPr>
          <a:xfrm>
            <a:off x="8095443" y="3090180"/>
            <a:ext cx="6063168" cy="615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642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A77E7-6C86-1261-1A35-FF3E9F04F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64BA3DD8-7BC2-D815-355A-0E0DCA109288}"/>
              </a:ext>
            </a:extLst>
          </p:cNvPr>
          <p:cNvSpPr/>
          <p:nvPr/>
        </p:nvSpPr>
        <p:spPr>
          <a:xfrm>
            <a:off x="1028700" y="7645796"/>
            <a:ext cx="12574419" cy="2184805"/>
          </a:xfrm>
          <a:custGeom>
            <a:avLst/>
            <a:gdLst/>
            <a:ahLst/>
            <a:cxnLst/>
            <a:rect l="l" t="t" r="r" b="b"/>
            <a:pathLst>
              <a:path w="12574419" h="2184805">
                <a:moveTo>
                  <a:pt x="0" y="0"/>
                </a:moveTo>
                <a:lnTo>
                  <a:pt x="12574419" y="0"/>
                </a:lnTo>
                <a:lnTo>
                  <a:pt x="12574419" y="2184805"/>
                </a:lnTo>
                <a:lnTo>
                  <a:pt x="0" y="21848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C62F58ED-5097-25D1-0D73-4E7C39212FB0}"/>
              </a:ext>
            </a:extLst>
          </p:cNvPr>
          <p:cNvSpPr/>
          <p:nvPr/>
        </p:nvSpPr>
        <p:spPr>
          <a:xfrm>
            <a:off x="1028700" y="4531468"/>
            <a:ext cx="12574419" cy="2184805"/>
          </a:xfrm>
          <a:custGeom>
            <a:avLst/>
            <a:gdLst/>
            <a:ahLst/>
            <a:cxnLst/>
            <a:rect l="l" t="t" r="r" b="b"/>
            <a:pathLst>
              <a:path w="12574419" h="2184805">
                <a:moveTo>
                  <a:pt x="0" y="0"/>
                </a:moveTo>
                <a:lnTo>
                  <a:pt x="12574419" y="0"/>
                </a:lnTo>
                <a:lnTo>
                  <a:pt x="12574419" y="2184806"/>
                </a:lnTo>
                <a:lnTo>
                  <a:pt x="0" y="21848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84DE9A25-F547-A9AC-FB5C-9A302C89467D}"/>
              </a:ext>
            </a:extLst>
          </p:cNvPr>
          <p:cNvGrpSpPr/>
          <p:nvPr/>
        </p:nvGrpSpPr>
        <p:grpSpPr>
          <a:xfrm>
            <a:off x="1028700" y="3470688"/>
            <a:ext cx="13733126" cy="5787612"/>
            <a:chOff x="0" y="0"/>
            <a:chExt cx="3616955" cy="152430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AACE5E8-004C-AD8F-8A5F-7894005F69B1}"/>
                </a:ext>
              </a:extLst>
            </p:cNvPr>
            <p:cNvSpPr/>
            <p:nvPr/>
          </p:nvSpPr>
          <p:spPr>
            <a:xfrm>
              <a:off x="0" y="0"/>
              <a:ext cx="3616955" cy="1524309"/>
            </a:xfrm>
            <a:custGeom>
              <a:avLst/>
              <a:gdLst/>
              <a:ahLst/>
              <a:cxnLst/>
              <a:rect l="l" t="t" r="r" b="b"/>
              <a:pathLst>
                <a:path w="3616955" h="1524309">
                  <a:moveTo>
                    <a:pt x="28751" y="0"/>
                  </a:moveTo>
                  <a:lnTo>
                    <a:pt x="3588204" y="0"/>
                  </a:lnTo>
                  <a:cubicBezTo>
                    <a:pt x="3604083" y="0"/>
                    <a:pt x="3616955" y="12872"/>
                    <a:pt x="3616955" y="28751"/>
                  </a:cubicBezTo>
                  <a:lnTo>
                    <a:pt x="3616955" y="1495559"/>
                  </a:lnTo>
                  <a:cubicBezTo>
                    <a:pt x="3616955" y="1511437"/>
                    <a:pt x="3604083" y="1524309"/>
                    <a:pt x="3588204" y="1524309"/>
                  </a:cubicBezTo>
                  <a:lnTo>
                    <a:pt x="28751" y="1524309"/>
                  </a:lnTo>
                  <a:cubicBezTo>
                    <a:pt x="12872" y="1524309"/>
                    <a:pt x="0" y="1511437"/>
                    <a:pt x="0" y="1495559"/>
                  </a:cubicBezTo>
                  <a:lnTo>
                    <a:pt x="0" y="28751"/>
                  </a:lnTo>
                  <a:cubicBezTo>
                    <a:pt x="0" y="12872"/>
                    <a:pt x="12872" y="0"/>
                    <a:pt x="2875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47D7DF29-30F6-9AF3-4F9D-55921B8D21A1}"/>
                </a:ext>
              </a:extLst>
            </p:cNvPr>
            <p:cNvSpPr txBox="1"/>
            <p:nvPr/>
          </p:nvSpPr>
          <p:spPr>
            <a:xfrm>
              <a:off x="0" y="19050"/>
              <a:ext cx="3616955" cy="1505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ADB43613-CAEB-B2E5-4DAC-2FADFE393F8F}"/>
              </a:ext>
            </a:extLst>
          </p:cNvPr>
          <p:cNvGrpSpPr/>
          <p:nvPr/>
        </p:nvGrpSpPr>
        <p:grpSpPr>
          <a:xfrm>
            <a:off x="838199" y="2400300"/>
            <a:ext cx="5400000" cy="47625"/>
            <a:chOff x="0" y="0"/>
            <a:chExt cx="867271" cy="12543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BBDE7197-D5AE-1940-F10B-0370732F1ED2}"/>
                </a:ext>
              </a:extLst>
            </p:cNvPr>
            <p:cNvSpPr/>
            <p:nvPr/>
          </p:nvSpPr>
          <p:spPr>
            <a:xfrm>
              <a:off x="0" y="0"/>
              <a:ext cx="867271" cy="12543"/>
            </a:xfrm>
            <a:custGeom>
              <a:avLst/>
              <a:gdLst/>
              <a:ahLst/>
              <a:cxnLst/>
              <a:rect l="l" t="t" r="r" b="b"/>
              <a:pathLst>
                <a:path w="867271" h="12543">
                  <a:moveTo>
                    <a:pt x="6272" y="0"/>
                  </a:moveTo>
                  <a:lnTo>
                    <a:pt x="860999" y="0"/>
                  </a:lnTo>
                  <a:cubicBezTo>
                    <a:pt x="862663" y="0"/>
                    <a:pt x="864258" y="661"/>
                    <a:pt x="865434" y="1837"/>
                  </a:cubicBezTo>
                  <a:cubicBezTo>
                    <a:pt x="866610" y="3013"/>
                    <a:pt x="867271" y="4608"/>
                    <a:pt x="867271" y="6272"/>
                  </a:cubicBezTo>
                  <a:lnTo>
                    <a:pt x="867271" y="6272"/>
                  </a:lnTo>
                  <a:cubicBezTo>
                    <a:pt x="867271" y="7935"/>
                    <a:pt x="866610" y="9530"/>
                    <a:pt x="865434" y="10706"/>
                  </a:cubicBezTo>
                  <a:cubicBezTo>
                    <a:pt x="864258" y="11882"/>
                    <a:pt x="862663" y="12543"/>
                    <a:pt x="86099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078B5C36-91C5-196A-012F-FA7EC57A7B40}"/>
                </a:ext>
              </a:extLst>
            </p:cNvPr>
            <p:cNvSpPr txBox="1"/>
            <p:nvPr/>
          </p:nvSpPr>
          <p:spPr>
            <a:xfrm>
              <a:off x="0" y="19050"/>
              <a:ext cx="86727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6" name="Freeform 16">
            <a:extLst>
              <a:ext uri="{FF2B5EF4-FFF2-40B4-BE49-F238E27FC236}">
                <a16:creationId xmlns:a16="http://schemas.microsoft.com/office/drawing/2014/main" id="{D568F709-AFBB-2944-F7AC-1CBDC8EBC1D2}"/>
              </a:ext>
            </a:extLst>
          </p:cNvPr>
          <p:cNvSpPr/>
          <p:nvPr/>
        </p:nvSpPr>
        <p:spPr>
          <a:xfrm>
            <a:off x="838199" y="3102155"/>
            <a:ext cx="7178622" cy="6156145"/>
          </a:xfrm>
          <a:custGeom>
            <a:avLst/>
            <a:gdLst/>
            <a:ahLst/>
            <a:cxnLst/>
            <a:rect l="l" t="t" r="r" b="b"/>
            <a:pathLst>
              <a:path w="7178622" h="5787612">
                <a:moveTo>
                  <a:pt x="0" y="0"/>
                </a:moveTo>
                <a:lnTo>
                  <a:pt x="7178622" y="0"/>
                </a:lnTo>
                <a:lnTo>
                  <a:pt x="7178622" y="5787612"/>
                </a:lnTo>
                <a:lnTo>
                  <a:pt x="0" y="57876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6000"/>
            </a:blip>
            <a:stretch>
              <a:fillRect t="-9457" r="-3417" b="-1881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03081C75-2C87-0047-F668-F5A4D19097D0}"/>
              </a:ext>
            </a:extLst>
          </p:cNvPr>
          <p:cNvSpPr txBox="1"/>
          <p:nvPr/>
        </p:nvSpPr>
        <p:spPr>
          <a:xfrm>
            <a:off x="771525" y="1523516"/>
            <a:ext cx="7845605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50"/>
              </a:lnSpc>
            </a:pPr>
            <a:r>
              <a:rPr lang="en-US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Where Are We Now?</a:t>
            </a:r>
          </a:p>
        </p:txBody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28AC94F5-12F5-9A9B-7133-330B5E379701}"/>
              </a:ext>
            </a:extLst>
          </p:cNvPr>
          <p:cNvGrpSpPr/>
          <p:nvPr/>
        </p:nvGrpSpPr>
        <p:grpSpPr>
          <a:xfrm>
            <a:off x="15872810" y="-158161"/>
            <a:ext cx="2555601" cy="10643871"/>
            <a:chOff x="0" y="0"/>
            <a:chExt cx="972115" cy="2803324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E202658A-6760-A51E-A2BD-76F0FAF5A6E0}"/>
                </a:ext>
              </a:extLst>
            </p:cNvPr>
            <p:cNvSpPr/>
            <p:nvPr/>
          </p:nvSpPr>
          <p:spPr>
            <a:xfrm>
              <a:off x="0" y="0"/>
              <a:ext cx="972115" cy="2803324"/>
            </a:xfrm>
            <a:custGeom>
              <a:avLst/>
              <a:gdLst/>
              <a:ahLst/>
              <a:cxnLst/>
              <a:rect l="l" t="t" r="r" b="b"/>
              <a:pathLst>
                <a:path w="972115" h="2803324">
                  <a:moveTo>
                    <a:pt x="106973" y="0"/>
                  </a:moveTo>
                  <a:lnTo>
                    <a:pt x="865142" y="0"/>
                  </a:lnTo>
                  <a:cubicBezTo>
                    <a:pt x="893513" y="0"/>
                    <a:pt x="920722" y="11270"/>
                    <a:pt x="940784" y="31332"/>
                  </a:cubicBezTo>
                  <a:cubicBezTo>
                    <a:pt x="960845" y="51393"/>
                    <a:pt x="972115" y="78602"/>
                    <a:pt x="972115" y="106973"/>
                  </a:cubicBezTo>
                  <a:lnTo>
                    <a:pt x="972115" y="2696351"/>
                  </a:lnTo>
                  <a:cubicBezTo>
                    <a:pt x="972115" y="2724722"/>
                    <a:pt x="960845" y="2751931"/>
                    <a:pt x="940784" y="2771992"/>
                  </a:cubicBezTo>
                  <a:cubicBezTo>
                    <a:pt x="920722" y="2792054"/>
                    <a:pt x="893513" y="2803324"/>
                    <a:pt x="865142" y="2803324"/>
                  </a:cubicBezTo>
                  <a:lnTo>
                    <a:pt x="106973" y="2803324"/>
                  </a:lnTo>
                  <a:cubicBezTo>
                    <a:pt x="78602" y="2803324"/>
                    <a:pt x="51393" y="2792054"/>
                    <a:pt x="31332" y="2771992"/>
                  </a:cubicBezTo>
                  <a:cubicBezTo>
                    <a:pt x="11270" y="2751931"/>
                    <a:pt x="0" y="2724722"/>
                    <a:pt x="0" y="2696351"/>
                  </a:cubicBezTo>
                  <a:lnTo>
                    <a:pt x="0" y="106973"/>
                  </a:lnTo>
                  <a:cubicBezTo>
                    <a:pt x="0" y="78602"/>
                    <a:pt x="11270" y="51393"/>
                    <a:pt x="31332" y="31332"/>
                  </a:cubicBezTo>
                  <a:cubicBezTo>
                    <a:pt x="51393" y="11270"/>
                    <a:pt x="78602" y="0"/>
                    <a:pt x="106973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B77931CE-9F8F-3FE6-C438-F376B72F7966}"/>
                </a:ext>
              </a:extLst>
            </p:cNvPr>
            <p:cNvSpPr txBox="1"/>
            <p:nvPr/>
          </p:nvSpPr>
          <p:spPr>
            <a:xfrm>
              <a:off x="0" y="19050"/>
              <a:ext cx="972115" cy="278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34" name="TextBox 19">
            <a:extLst>
              <a:ext uri="{FF2B5EF4-FFF2-40B4-BE49-F238E27FC236}">
                <a16:creationId xmlns:a16="http://schemas.microsoft.com/office/drawing/2014/main" id="{6ACEA143-BD6A-9ABF-1671-8BA4C086E329}"/>
              </a:ext>
            </a:extLst>
          </p:cNvPr>
          <p:cNvSpPr txBox="1"/>
          <p:nvPr/>
        </p:nvSpPr>
        <p:spPr>
          <a:xfrm>
            <a:off x="2302517" y="4160169"/>
            <a:ext cx="5681253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Latest Trends in Bahrain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98EB9A7-0152-1847-BB02-E34B0E32415D}"/>
              </a:ext>
            </a:extLst>
          </p:cNvPr>
          <p:cNvGrpSpPr/>
          <p:nvPr/>
        </p:nvGrpSpPr>
        <p:grpSpPr>
          <a:xfrm>
            <a:off x="1556145" y="4194303"/>
            <a:ext cx="6019915" cy="3143477"/>
            <a:chOff x="7960640" y="4209823"/>
            <a:chExt cx="6019915" cy="3143477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8C5094DC-34D3-B4E4-3E2E-A7799C1E6ECF}"/>
                </a:ext>
              </a:extLst>
            </p:cNvPr>
            <p:cNvSpPr/>
            <p:nvPr/>
          </p:nvSpPr>
          <p:spPr>
            <a:xfrm>
              <a:off x="7960640" y="4209823"/>
              <a:ext cx="506320" cy="480371"/>
            </a:xfrm>
            <a:custGeom>
              <a:avLst/>
              <a:gdLst/>
              <a:ahLst/>
              <a:cxnLst/>
              <a:rect l="l" t="t" r="r" b="b"/>
              <a:pathLst>
                <a:path w="506320" h="480371">
                  <a:moveTo>
                    <a:pt x="0" y="0"/>
                  </a:moveTo>
                  <a:lnTo>
                    <a:pt x="506319" y="0"/>
                  </a:lnTo>
                  <a:lnTo>
                    <a:pt x="506319" y="480371"/>
                  </a:lnTo>
                  <a:lnTo>
                    <a:pt x="0" y="480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20">
              <a:extLst>
                <a:ext uri="{FF2B5EF4-FFF2-40B4-BE49-F238E27FC236}">
                  <a16:creationId xmlns:a16="http://schemas.microsoft.com/office/drawing/2014/main" id="{2DF2F87D-0EC9-A8F1-A044-8DC7358EB495}"/>
                </a:ext>
              </a:extLst>
            </p:cNvPr>
            <p:cNvSpPr txBox="1"/>
            <p:nvPr/>
          </p:nvSpPr>
          <p:spPr>
            <a:xfrm>
              <a:off x="8707012" y="4870933"/>
              <a:ext cx="5273543" cy="833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Car Usage Dominant | Persistent Traffic Congestion</a:t>
              </a:r>
            </a:p>
          </p:txBody>
        </p:sp>
        <p:sp>
          <p:nvSpPr>
            <p:cNvPr id="36" name="TextBox 21">
              <a:extLst>
                <a:ext uri="{FF2B5EF4-FFF2-40B4-BE49-F238E27FC236}">
                  <a16:creationId xmlns:a16="http://schemas.microsoft.com/office/drawing/2014/main" id="{638966F1-BB51-A655-6DBD-E3C54F8F0F99}"/>
                </a:ext>
              </a:extLst>
            </p:cNvPr>
            <p:cNvSpPr txBox="1"/>
            <p:nvPr/>
          </p:nvSpPr>
          <p:spPr>
            <a:xfrm>
              <a:off x="8717898" y="4807088"/>
              <a:ext cx="4475293" cy="39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endParaRPr lang="en-US" sz="24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endParaRPr>
            </a:p>
          </p:txBody>
        </p:sp>
        <p:sp>
          <p:nvSpPr>
            <p:cNvPr id="37" name="TextBox 22">
              <a:extLst>
                <a:ext uri="{FF2B5EF4-FFF2-40B4-BE49-F238E27FC236}">
                  <a16:creationId xmlns:a16="http://schemas.microsoft.com/office/drawing/2014/main" id="{F2E17357-6162-F573-8F4C-F487EB661681}"/>
                </a:ext>
              </a:extLst>
            </p:cNvPr>
            <p:cNvSpPr txBox="1"/>
            <p:nvPr/>
          </p:nvSpPr>
          <p:spPr>
            <a:xfrm>
              <a:off x="8707012" y="5829300"/>
              <a:ext cx="4780388" cy="8330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Upgraded Road Infrastructure | Metro Expansion Underway</a:t>
              </a:r>
            </a:p>
          </p:txBody>
        </p:sp>
        <p:sp>
          <p:nvSpPr>
            <p:cNvPr id="3" name="TextBox 22">
              <a:extLst>
                <a:ext uri="{FF2B5EF4-FFF2-40B4-BE49-F238E27FC236}">
                  <a16:creationId xmlns:a16="http://schemas.microsoft.com/office/drawing/2014/main" id="{38EDC0A7-130C-AC2C-1DDE-ADDF89311694}"/>
                </a:ext>
              </a:extLst>
            </p:cNvPr>
            <p:cNvSpPr txBox="1"/>
            <p:nvPr/>
          </p:nvSpPr>
          <p:spPr>
            <a:xfrm>
              <a:off x="8717898" y="6956268"/>
              <a:ext cx="4475293" cy="39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Low Public Transit Coverage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FCFB18E-53C9-CA5E-EC70-DBF7002B0A5D}"/>
              </a:ext>
            </a:extLst>
          </p:cNvPr>
          <p:cNvGrpSpPr/>
          <p:nvPr/>
        </p:nvGrpSpPr>
        <p:grpSpPr>
          <a:xfrm>
            <a:off x="8687044" y="3015159"/>
            <a:ext cx="5682759" cy="6094292"/>
            <a:chOff x="9714412" y="942388"/>
            <a:chExt cx="7239000" cy="8402223"/>
          </a:xfrm>
        </p:grpSpPr>
        <p:pic>
          <p:nvPicPr>
            <p:cNvPr id="20" name="Picture 2" descr="Bahrain map with governorates. Political map. Vector illustration Stock  Vector | Adobe Stock">
              <a:extLst>
                <a:ext uri="{FF2B5EF4-FFF2-40B4-BE49-F238E27FC236}">
                  <a16:creationId xmlns:a16="http://schemas.microsoft.com/office/drawing/2014/main" id="{BC4BBD37-2358-93F5-F6C0-3CD52BBEBF5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0" t="3600" r="15600" b="5893"/>
            <a:stretch>
              <a:fillRect/>
            </a:stretch>
          </p:blipFill>
          <p:spPr bwMode="auto">
            <a:xfrm>
              <a:off x="9714412" y="942388"/>
              <a:ext cx="7239000" cy="8402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4409B98-4210-84F7-7CF7-AD71487A97E3}"/>
                </a:ext>
              </a:extLst>
            </p:cNvPr>
            <p:cNvSpPr/>
            <p:nvPr/>
          </p:nvSpPr>
          <p:spPr>
            <a:xfrm>
              <a:off x="12801600" y="33147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7852D5C-E6C5-874B-1FAE-2A9F5ED019DD}"/>
                </a:ext>
              </a:extLst>
            </p:cNvPr>
            <p:cNvSpPr/>
            <p:nvPr/>
          </p:nvSpPr>
          <p:spPr>
            <a:xfrm>
              <a:off x="13234851" y="254181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99221DA-2658-0F6E-624E-63E688BD02DC}"/>
                </a:ext>
              </a:extLst>
            </p:cNvPr>
            <p:cNvSpPr/>
            <p:nvPr/>
          </p:nvSpPr>
          <p:spPr>
            <a:xfrm>
              <a:off x="12877800" y="43815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855C63A-2876-B73A-791F-BBD004CAE783}"/>
                </a:ext>
              </a:extLst>
            </p:cNvPr>
            <p:cNvSpPr/>
            <p:nvPr/>
          </p:nvSpPr>
          <p:spPr>
            <a:xfrm>
              <a:off x="14097000" y="19431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46A1275-843B-E68D-01A8-3D53B392977A}"/>
                </a:ext>
              </a:extLst>
            </p:cNvPr>
            <p:cNvSpPr/>
            <p:nvPr/>
          </p:nvSpPr>
          <p:spPr>
            <a:xfrm>
              <a:off x="12660085" y="28575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A3B7F4-9C39-8489-E9DC-F8C00A945AA3}"/>
                </a:ext>
              </a:extLst>
            </p:cNvPr>
            <p:cNvSpPr/>
            <p:nvPr/>
          </p:nvSpPr>
          <p:spPr>
            <a:xfrm>
              <a:off x="13333912" y="44577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CFA33F7-79F9-A80A-FDE8-84756216126A}"/>
                </a:ext>
              </a:extLst>
            </p:cNvPr>
            <p:cNvSpPr/>
            <p:nvPr/>
          </p:nvSpPr>
          <p:spPr>
            <a:xfrm>
              <a:off x="12181114" y="261801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0B6FFC-9C79-1066-F2D1-5E0ACCBBFAE2}"/>
                </a:ext>
              </a:extLst>
            </p:cNvPr>
            <p:cNvSpPr/>
            <p:nvPr/>
          </p:nvSpPr>
          <p:spPr>
            <a:xfrm>
              <a:off x="12562114" y="256902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1FDF876-D231-333B-9325-6952B67FB0C9}"/>
                </a:ext>
              </a:extLst>
            </p:cNvPr>
            <p:cNvSpPr/>
            <p:nvPr/>
          </p:nvSpPr>
          <p:spPr>
            <a:xfrm>
              <a:off x="13158651" y="35433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869EFDF-0DB7-80EC-3A90-E68FE3E49C80}"/>
                </a:ext>
              </a:extLst>
            </p:cNvPr>
            <p:cNvSpPr/>
            <p:nvPr/>
          </p:nvSpPr>
          <p:spPr>
            <a:xfrm>
              <a:off x="12257314" y="549106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B1AB83D0-79F4-98FC-A0E4-42CB02854F66}"/>
                </a:ext>
              </a:extLst>
            </p:cNvPr>
            <p:cNvSpPr/>
            <p:nvPr/>
          </p:nvSpPr>
          <p:spPr>
            <a:xfrm>
              <a:off x="13810706" y="3374571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2843041-66FB-5B6F-4C6A-3C23EF758A31}"/>
                </a:ext>
              </a:extLst>
            </p:cNvPr>
            <p:cNvSpPr/>
            <p:nvPr/>
          </p:nvSpPr>
          <p:spPr>
            <a:xfrm>
              <a:off x="11767457" y="290648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EBA3637-9B1C-1416-0DD6-E6260F802F04}"/>
                </a:ext>
              </a:extLst>
            </p:cNvPr>
            <p:cNvSpPr/>
            <p:nvPr/>
          </p:nvSpPr>
          <p:spPr>
            <a:xfrm>
              <a:off x="13475426" y="267788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B06A671-F23E-4759-8197-9212EAA81BE3}"/>
                </a:ext>
              </a:extLst>
            </p:cNvPr>
            <p:cNvSpPr/>
            <p:nvPr/>
          </p:nvSpPr>
          <p:spPr>
            <a:xfrm>
              <a:off x="12279085" y="314052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D704121-C671-D6FA-0BAF-E33F524E896C}"/>
                </a:ext>
              </a:extLst>
            </p:cNvPr>
            <p:cNvSpPr/>
            <p:nvPr/>
          </p:nvSpPr>
          <p:spPr>
            <a:xfrm>
              <a:off x="12910457" y="2465615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A7CE98F-9258-8512-485E-9B19F32160D7}"/>
                </a:ext>
              </a:extLst>
            </p:cNvPr>
            <p:cNvSpPr/>
            <p:nvPr/>
          </p:nvSpPr>
          <p:spPr>
            <a:xfrm>
              <a:off x="12072256" y="2911929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AFAAD3-2D7A-C2FF-5992-D7A093374727}"/>
                </a:ext>
              </a:extLst>
            </p:cNvPr>
            <p:cNvSpPr/>
            <p:nvPr/>
          </p:nvSpPr>
          <p:spPr>
            <a:xfrm>
              <a:off x="14249400" y="2144486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81C7902-853E-E4F5-0875-EBE53987406E}"/>
                </a:ext>
              </a:extLst>
            </p:cNvPr>
            <p:cNvSpPr/>
            <p:nvPr/>
          </p:nvSpPr>
          <p:spPr>
            <a:xfrm>
              <a:off x="13788934" y="18669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D690D35-5CE1-C2C6-01D9-AEAE1DDBF4DD}"/>
                </a:ext>
              </a:extLst>
            </p:cNvPr>
            <p:cNvSpPr/>
            <p:nvPr/>
          </p:nvSpPr>
          <p:spPr>
            <a:xfrm>
              <a:off x="12875622" y="3614057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0514064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1F8979-137E-30E3-55F3-47E965AB7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B809BB1-41F6-F15A-D57E-6B80F935123C}"/>
              </a:ext>
            </a:extLst>
          </p:cNvPr>
          <p:cNvGrpSpPr/>
          <p:nvPr/>
        </p:nvGrpSpPr>
        <p:grpSpPr>
          <a:xfrm>
            <a:off x="16154399" y="-178801"/>
            <a:ext cx="2555601" cy="10643871"/>
            <a:chOff x="0" y="0"/>
            <a:chExt cx="972115" cy="2803324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59107EC2-8FFB-5DD2-303B-4430FEDBF7DA}"/>
                </a:ext>
              </a:extLst>
            </p:cNvPr>
            <p:cNvSpPr/>
            <p:nvPr/>
          </p:nvSpPr>
          <p:spPr>
            <a:xfrm>
              <a:off x="0" y="0"/>
              <a:ext cx="972115" cy="2803324"/>
            </a:xfrm>
            <a:custGeom>
              <a:avLst/>
              <a:gdLst/>
              <a:ahLst/>
              <a:cxnLst/>
              <a:rect l="l" t="t" r="r" b="b"/>
              <a:pathLst>
                <a:path w="972115" h="2803324">
                  <a:moveTo>
                    <a:pt x="106973" y="0"/>
                  </a:moveTo>
                  <a:lnTo>
                    <a:pt x="865142" y="0"/>
                  </a:lnTo>
                  <a:cubicBezTo>
                    <a:pt x="893513" y="0"/>
                    <a:pt x="920722" y="11270"/>
                    <a:pt x="940784" y="31332"/>
                  </a:cubicBezTo>
                  <a:cubicBezTo>
                    <a:pt x="960845" y="51393"/>
                    <a:pt x="972115" y="78602"/>
                    <a:pt x="972115" y="106973"/>
                  </a:cubicBezTo>
                  <a:lnTo>
                    <a:pt x="972115" y="2696351"/>
                  </a:lnTo>
                  <a:cubicBezTo>
                    <a:pt x="972115" y="2724722"/>
                    <a:pt x="960845" y="2751931"/>
                    <a:pt x="940784" y="2771992"/>
                  </a:cubicBezTo>
                  <a:cubicBezTo>
                    <a:pt x="920722" y="2792054"/>
                    <a:pt x="893513" y="2803324"/>
                    <a:pt x="865142" y="2803324"/>
                  </a:cubicBezTo>
                  <a:lnTo>
                    <a:pt x="106973" y="2803324"/>
                  </a:lnTo>
                  <a:cubicBezTo>
                    <a:pt x="78602" y="2803324"/>
                    <a:pt x="51393" y="2792054"/>
                    <a:pt x="31332" y="2771992"/>
                  </a:cubicBezTo>
                  <a:cubicBezTo>
                    <a:pt x="11270" y="2751931"/>
                    <a:pt x="0" y="2724722"/>
                    <a:pt x="0" y="2696351"/>
                  </a:cubicBezTo>
                  <a:lnTo>
                    <a:pt x="0" y="106973"/>
                  </a:lnTo>
                  <a:cubicBezTo>
                    <a:pt x="0" y="78602"/>
                    <a:pt x="11270" y="51393"/>
                    <a:pt x="31332" y="31332"/>
                  </a:cubicBezTo>
                  <a:cubicBezTo>
                    <a:pt x="51393" y="11270"/>
                    <a:pt x="78602" y="0"/>
                    <a:pt x="106973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TextBox 4">
              <a:extLst>
                <a:ext uri="{FF2B5EF4-FFF2-40B4-BE49-F238E27FC236}">
                  <a16:creationId xmlns:a16="http://schemas.microsoft.com/office/drawing/2014/main" id="{72AFD3A1-9435-A3C1-459F-B379964DF7AA}"/>
                </a:ext>
              </a:extLst>
            </p:cNvPr>
            <p:cNvSpPr txBox="1"/>
            <p:nvPr/>
          </p:nvSpPr>
          <p:spPr>
            <a:xfrm>
              <a:off x="0" y="19050"/>
              <a:ext cx="972115" cy="278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30D5F7F1-EB9F-9D38-8213-D8C8BAAD4C93}"/>
              </a:ext>
            </a:extLst>
          </p:cNvPr>
          <p:cNvSpPr txBox="1"/>
          <p:nvPr/>
        </p:nvSpPr>
        <p:spPr>
          <a:xfrm>
            <a:off x="1303895" y="299999"/>
            <a:ext cx="138684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spc="-23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Online Voices on Bahrain’s Public Transport</a:t>
            </a:r>
          </a:p>
        </p:txBody>
      </p:sp>
      <p:grpSp>
        <p:nvGrpSpPr>
          <p:cNvPr id="15" name="Group 2">
            <a:extLst>
              <a:ext uri="{FF2B5EF4-FFF2-40B4-BE49-F238E27FC236}">
                <a16:creationId xmlns:a16="http://schemas.microsoft.com/office/drawing/2014/main" id="{8AA71705-9695-FD00-026A-3C080444484B}"/>
              </a:ext>
            </a:extLst>
          </p:cNvPr>
          <p:cNvGrpSpPr/>
          <p:nvPr/>
        </p:nvGrpSpPr>
        <p:grpSpPr>
          <a:xfrm>
            <a:off x="2838094" y="1244795"/>
            <a:ext cx="10800000" cy="104490"/>
            <a:chOff x="0" y="0"/>
            <a:chExt cx="2307951" cy="31593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43B51367-BB18-BD74-30ED-732E58036CAD}"/>
                </a:ext>
              </a:extLst>
            </p:cNvPr>
            <p:cNvSpPr/>
            <p:nvPr/>
          </p:nvSpPr>
          <p:spPr>
            <a:xfrm>
              <a:off x="0" y="0"/>
              <a:ext cx="2307951" cy="12543"/>
            </a:xfrm>
            <a:custGeom>
              <a:avLst/>
              <a:gdLst/>
              <a:ahLst/>
              <a:cxnLst/>
              <a:rect l="l" t="t" r="r" b="b"/>
              <a:pathLst>
                <a:path w="2307951" h="12543">
                  <a:moveTo>
                    <a:pt x="6272" y="0"/>
                  </a:moveTo>
                  <a:lnTo>
                    <a:pt x="2301679" y="0"/>
                  </a:lnTo>
                  <a:cubicBezTo>
                    <a:pt x="2305143" y="0"/>
                    <a:pt x="2307951" y="2808"/>
                    <a:pt x="2307951" y="6272"/>
                  </a:cubicBezTo>
                  <a:lnTo>
                    <a:pt x="2307951" y="6272"/>
                  </a:lnTo>
                  <a:cubicBezTo>
                    <a:pt x="2307951" y="7935"/>
                    <a:pt x="2307290" y="9530"/>
                    <a:pt x="2306114" y="10706"/>
                  </a:cubicBezTo>
                  <a:cubicBezTo>
                    <a:pt x="2304938" y="11882"/>
                    <a:pt x="2303342" y="12543"/>
                    <a:pt x="230167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02C0703B-2BEF-5D69-F110-7E2BC6CACC5F}"/>
                </a:ext>
              </a:extLst>
            </p:cNvPr>
            <p:cNvSpPr txBox="1"/>
            <p:nvPr/>
          </p:nvSpPr>
          <p:spPr>
            <a:xfrm>
              <a:off x="0" y="19050"/>
              <a:ext cx="230795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 dirty="0"/>
            </a:p>
          </p:txBody>
        </p:sp>
      </p:grpSp>
      <p:pic>
        <p:nvPicPr>
          <p:cNvPr id="12" name="Picture 2" descr="Reddit's new AI-powered tools scan your posts to serve you better ads |  Malwarebytes">
            <a:extLst>
              <a:ext uri="{FF2B5EF4-FFF2-40B4-BE49-F238E27FC236}">
                <a16:creationId xmlns:a16="http://schemas.microsoft.com/office/drawing/2014/main" id="{2E2C1A0B-B60F-14EE-9A9D-0BD7C24A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047" y="1385847"/>
            <a:ext cx="13472094" cy="75869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screenshot of a phone&#10;&#10;AI-generated content may be incorrect.">
            <a:extLst>
              <a:ext uri="{FF2B5EF4-FFF2-40B4-BE49-F238E27FC236}">
                <a16:creationId xmlns:a16="http://schemas.microsoft.com/office/drawing/2014/main" id="{3B361839-C374-642D-87CC-696812E69E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510"/>
          <a:stretch>
            <a:fillRect/>
          </a:stretch>
        </p:blipFill>
        <p:spPr>
          <a:xfrm>
            <a:off x="1600200" y="1828987"/>
            <a:ext cx="11021963" cy="2209800"/>
          </a:xfrm>
          <a:prstGeom prst="rect">
            <a:avLst/>
          </a:prstGeom>
        </p:spPr>
      </p:pic>
      <p:pic>
        <p:nvPicPr>
          <p:cNvPr id="19" name="Picture 18" descr="A close up of a text&#10;&#10;AI-generated content may be incorrect.">
            <a:extLst>
              <a:ext uri="{FF2B5EF4-FFF2-40B4-BE49-F238E27FC236}">
                <a16:creationId xmlns:a16="http://schemas.microsoft.com/office/drawing/2014/main" id="{23E8CA57-6405-BE2D-6E46-62F81343C5D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428" y="4131109"/>
            <a:ext cx="10688542" cy="1600423"/>
          </a:xfrm>
          <a:prstGeom prst="rect">
            <a:avLst/>
          </a:prstGeom>
        </p:spPr>
      </p:pic>
      <p:pic>
        <p:nvPicPr>
          <p:cNvPr id="20" name="Picture 19" descr="A close-up of a person's hand&#10;&#10;AI-generated content may be incorrect.">
            <a:extLst>
              <a:ext uri="{FF2B5EF4-FFF2-40B4-BE49-F238E27FC236}">
                <a16:creationId xmlns:a16="http://schemas.microsoft.com/office/drawing/2014/main" id="{0F7AF5E6-94F6-D30D-5788-F6EC710FDDF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5886557"/>
            <a:ext cx="6782747" cy="1238423"/>
          </a:xfrm>
          <a:prstGeom prst="rect">
            <a:avLst/>
          </a:prstGeom>
        </p:spPr>
      </p:pic>
      <p:pic>
        <p:nvPicPr>
          <p:cNvPr id="21" name="Picture 20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16DED060-AC4E-D678-AD6B-43E6155FDEE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094" y="7584771"/>
            <a:ext cx="7382905" cy="116221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9FDA60C-483B-9EDB-31E1-16707BA8013E}"/>
              </a:ext>
            </a:extLst>
          </p:cNvPr>
          <p:cNvSpPr/>
          <p:nvPr/>
        </p:nvSpPr>
        <p:spPr>
          <a:xfrm>
            <a:off x="2971800" y="2199667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95B67AF-B002-591F-257C-DB21C1B933FC}"/>
              </a:ext>
            </a:extLst>
          </p:cNvPr>
          <p:cNvSpPr/>
          <p:nvPr/>
        </p:nvSpPr>
        <p:spPr>
          <a:xfrm>
            <a:off x="9525000" y="7962900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A3B4912-E4CA-A780-BF24-050F1D1EE1E5}"/>
              </a:ext>
            </a:extLst>
          </p:cNvPr>
          <p:cNvSpPr/>
          <p:nvPr/>
        </p:nvSpPr>
        <p:spPr>
          <a:xfrm>
            <a:off x="4495800" y="4490720"/>
            <a:ext cx="36000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9D4A82-2897-E0D8-8CDC-5E2EA4B93179}"/>
              </a:ext>
            </a:extLst>
          </p:cNvPr>
          <p:cNvSpPr/>
          <p:nvPr/>
        </p:nvSpPr>
        <p:spPr>
          <a:xfrm>
            <a:off x="7543800" y="6362700"/>
            <a:ext cx="1752600" cy="228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87708D-574D-D599-38A2-F46E6A7640DA}"/>
              </a:ext>
            </a:extLst>
          </p:cNvPr>
          <p:cNvSpPr txBox="1"/>
          <p:nvPr/>
        </p:nvSpPr>
        <p:spPr>
          <a:xfrm>
            <a:off x="1219200" y="8065014"/>
            <a:ext cx="3124200" cy="97719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35"/>
              </a:lnSpc>
            </a:pPr>
            <a:r>
              <a:rPr lang="en-US" sz="2500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Sample Size: </a:t>
            </a:r>
          </a:p>
          <a:p>
            <a:pPr>
              <a:lnSpc>
                <a:spcPts val="2335"/>
              </a:lnSpc>
            </a:pPr>
            <a:endParaRPr lang="en-US" sz="2500" b="1" dirty="0">
              <a:solidFill>
                <a:srgbClr val="771F28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>
              <a:lnSpc>
                <a:spcPts val="2335"/>
              </a:lnSpc>
            </a:pPr>
            <a:r>
              <a:rPr lang="en-US" sz="2500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60 – 80 Comments</a:t>
            </a:r>
          </a:p>
        </p:txBody>
      </p:sp>
    </p:spTree>
    <p:extLst>
      <p:ext uri="{BB962C8B-B14F-4D97-AF65-F5344CB8AC3E}">
        <p14:creationId xmlns:p14="http://schemas.microsoft.com/office/powerpoint/2010/main" val="2993769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21D39-33E2-4A89-157B-5BA2FC167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onnecting people: Bahrain's transportation sector on the rise -  Construction Business News Middle East">
            <a:extLst>
              <a:ext uri="{FF2B5EF4-FFF2-40B4-BE49-F238E27FC236}">
                <a16:creationId xmlns:a16="http://schemas.microsoft.com/office/drawing/2014/main" id="{5B8527A9-A1BF-DDAC-D657-713FCFF6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341" y="2371725"/>
            <a:ext cx="4165200" cy="319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14">
            <a:extLst>
              <a:ext uri="{FF2B5EF4-FFF2-40B4-BE49-F238E27FC236}">
                <a16:creationId xmlns:a16="http://schemas.microsoft.com/office/drawing/2014/main" id="{0186C86E-C73F-56D7-371B-4152809EBA49}"/>
              </a:ext>
            </a:extLst>
          </p:cNvPr>
          <p:cNvSpPr txBox="1"/>
          <p:nvPr/>
        </p:nvSpPr>
        <p:spPr>
          <a:xfrm>
            <a:off x="1852682" y="3112989"/>
            <a:ext cx="4700518" cy="171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Unreliable Timeliness</a:t>
            </a:r>
          </a:p>
        </p:txBody>
      </p:sp>
      <p:pic>
        <p:nvPicPr>
          <p:cNvPr id="9" name="Picture 7" descr="Men Waiting on Bus Stop in London · Free Stock Photo">
            <a:extLst>
              <a:ext uri="{FF2B5EF4-FFF2-40B4-BE49-F238E27FC236}">
                <a16:creationId xmlns:a16="http://schemas.microsoft.com/office/drawing/2014/main" id="{7D9BECAE-830A-9CAE-FBAF-6F7B8CF48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8349" y="2260629"/>
            <a:ext cx="4157451" cy="3188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4D8ED7AD-7134-B470-FDFE-DA17BFA32BF5}"/>
              </a:ext>
            </a:extLst>
          </p:cNvPr>
          <p:cNvSpPr txBox="1"/>
          <p:nvPr/>
        </p:nvSpPr>
        <p:spPr>
          <a:xfrm>
            <a:off x="12686771" y="2996445"/>
            <a:ext cx="3512344" cy="171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Delayed &amp; Slow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2B1478-73F3-7306-0FED-90D89ADC240A}"/>
              </a:ext>
            </a:extLst>
          </p:cNvPr>
          <p:cNvGrpSpPr/>
          <p:nvPr/>
        </p:nvGrpSpPr>
        <p:grpSpPr>
          <a:xfrm>
            <a:off x="12344400" y="5793367"/>
            <a:ext cx="4165714" cy="3240161"/>
            <a:chOff x="621504" y="1238"/>
            <a:chExt cx="1061903" cy="812800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CBD881E-EC21-C747-51C6-F0A8EEEFB462}"/>
                </a:ext>
              </a:extLst>
            </p:cNvPr>
            <p:cNvSpPr/>
            <p:nvPr/>
          </p:nvSpPr>
          <p:spPr>
            <a:xfrm>
              <a:off x="621504" y="1238"/>
              <a:ext cx="1061903" cy="812800"/>
            </a:xfrm>
            <a:custGeom>
              <a:avLst/>
              <a:gdLst/>
              <a:ahLst/>
              <a:cxnLst/>
              <a:rect l="l" t="t" r="r" b="b"/>
              <a:pathLst>
                <a:path w="1061903" h="812800">
                  <a:moveTo>
                    <a:pt x="14868" y="0"/>
                  </a:moveTo>
                  <a:lnTo>
                    <a:pt x="1047035" y="0"/>
                  </a:lnTo>
                  <a:cubicBezTo>
                    <a:pt x="1055246" y="0"/>
                    <a:pt x="1061903" y="6657"/>
                    <a:pt x="1061903" y="14868"/>
                  </a:cubicBezTo>
                  <a:lnTo>
                    <a:pt x="1061903" y="797932"/>
                  </a:lnTo>
                  <a:cubicBezTo>
                    <a:pt x="1061903" y="806143"/>
                    <a:pt x="1055246" y="812800"/>
                    <a:pt x="1047035" y="812800"/>
                  </a:cubicBezTo>
                  <a:lnTo>
                    <a:pt x="14868" y="812800"/>
                  </a:lnTo>
                  <a:cubicBezTo>
                    <a:pt x="6657" y="812800"/>
                    <a:pt x="0" y="806143"/>
                    <a:pt x="0" y="797932"/>
                  </a:cubicBezTo>
                  <a:lnTo>
                    <a:pt x="0" y="14868"/>
                  </a:lnTo>
                  <a:cubicBezTo>
                    <a:pt x="0" y="6657"/>
                    <a:pt x="6657" y="0"/>
                    <a:pt x="14868" y="0"/>
                  </a:cubicBezTo>
                  <a:close/>
                </a:path>
              </a:pathLst>
            </a:custGeom>
            <a:blipFill>
              <a:blip r:embed="rId4">
                <a:alphaModFix amt="44999"/>
              </a:blip>
              <a:stretch>
                <a:fillRect l="-1027" r="-1027"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13" name="TextBox 15">
            <a:extLst>
              <a:ext uri="{FF2B5EF4-FFF2-40B4-BE49-F238E27FC236}">
                <a16:creationId xmlns:a16="http://schemas.microsoft.com/office/drawing/2014/main" id="{D264FE44-61AC-B8CF-9F84-9FDB3A9E06D7}"/>
              </a:ext>
            </a:extLst>
          </p:cNvPr>
          <p:cNvSpPr txBox="1"/>
          <p:nvPr/>
        </p:nvSpPr>
        <p:spPr>
          <a:xfrm>
            <a:off x="13174719" y="6529184"/>
            <a:ext cx="2505075" cy="171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Hot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Weather</a:t>
            </a:r>
          </a:p>
        </p:txBody>
      </p:sp>
      <p:pic>
        <p:nvPicPr>
          <p:cNvPr id="14" name="Picture 5" descr="Sanabis (Bahrain) Daily Photo: Manama's Bus Station">
            <a:extLst>
              <a:ext uri="{FF2B5EF4-FFF2-40B4-BE49-F238E27FC236}">
                <a16:creationId xmlns:a16="http://schemas.microsoft.com/office/drawing/2014/main" id="{53AF1008-81AB-4828-9390-56CF8BEA0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3" t="47870" r="23456" b="17130"/>
          <a:stretch>
            <a:fillRect/>
          </a:stretch>
        </p:blipFill>
        <p:spPr bwMode="auto">
          <a:xfrm>
            <a:off x="2120341" y="6053379"/>
            <a:ext cx="4165714" cy="32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749E2D-97D1-82B3-D79B-C97452517CE2}"/>
              </a:ext>
            </a:extLst>
          </p:cNvPr>
          <p:cNvSpPr txBox="1"/>
          <p:nvPr/>
        </p:nvSpPr>
        <p:spPr>
          <a:xfrm>
            <a:off x="2120341" y="6758996"/>
            <a:ext cx="4014718" cy="1716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Poor 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Upkeep</a:t>
            </a:r>
          </a:p>
        </p:txBody>
      </p:sp>
      <p:grpSp>
        <p:nvGrpSpPr>
          <p:cNvPr id="19" name="Group 4">
            <a:extLst>
              <a:ext uri="{FF2B5EF4-FFF2-40B4-BE49-F238E27FC236}">
                <a16:creationId xmlns:a16="http://schemas.microsoft.com/office/drawing/2014/main" id="{D3E08263-D750-2C87-3F77-4EDF668D80B4}"/>
              </a:ext>
            </a:extLst>
          </p:cNvPr>
          <p:cNvGrpSpPr/>
          <p:nvPr/>
        </p:nvGrpSpPr>
        <p:grpSpPr>
          <a:xfrm>
            <a:off x="6891830" y="4199110"/>
            <a:ext cx="4830267" cy="3188514"/>
            <a:chOff x="98603" y="12877"/>
            <a:chExt cx="1094966" cy="722800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85B220BB-8543-7E97-C66D-E4D4A834B7BE}"/>
                </a:ext>
              </a:extLst>
            </p:cNvPr>
            <p:cNvSpPr/>
            <p:nvPr/>
          </p:nvSpPr>
          <p:spPr>
            <a:xfrm>
              <a:off x="98603" y="12877"/>
              <a:ext cx="1094966" cy="722800"/>
            </a:xfrm>
            <a:custGeom>
              <a:avLst/>
              <a:gdLst/>
              <a:ahLst/>
              <a:cxnLst/>
              <a:rect l="l" t="t" r="r" b="b"/>
              <a:pathLst>
                <a:path w="1094966" h="722800">
                  <a:moveTo>
                    <a:pt x="36864" y="0"/>
                  </a:moveTo>
                  <a:lnTo>
                    <a:pt x="1058102" y="0"/>
                  </a:lnTo>
                  <a:cubicBezTo>
                    <a:pt x="1067879" y="0"/>
                    <a:pt x="1077255" y="3884"/>
                    <a:pt x="1084169" y="10797"/>
                  </a:cubicBezTo>
                  <a:cubicBezTo>
                    <a:pt x="1091082" y="17711"/>
                    <a:pt x="1094966" y="27087"/>
                    <a:pt x="1094966" y="36864"/>
                  </a:cubicBezTo>
                  <a:lnTo>
                    <a:pt x="1094966" y="685935"/>
                  </a:lnTo>
                  <a:cubicBezTo>
                    <a:pt x="1094966" y="706295"/>
                    <a:pt x="1078461" y="722800"/>
                    <a:pt x="1058102" y="722800"/>
                  </a:cubicBezTo>
                  <a:lnTo>
                    <a:pt x="36864" y="722800"/>
                  </a:lnTo>
                  <a:cubicBezTo>
                    <a:pt x="16505" y="722800"/>
                    <a:pt x="0" y="706295"/>
                    <a:pt x="0" y="685935"/>
                  </a:cubicBezTo>
                  <a:lnTo>
                    <a:pt x="0" y="36864"/>
                  </a:lnTo>
                  <a:cubicBezTo>
                    <a:pt x="0" y="16505"/>
                    <a:pt x="16505" y="0"/>
                    <a:pt x="36864" y="0"/>
                  </a:cubicBezTo>
                  <a:close/>
                </a:path>
              </a:pathLst>
            </a:custGeom>
            <a:blipFill>
              <a:blip r:embed="rId6">
                <a:alphaModFix amt="49000"/>
              </a:blip>
              <a:stretch>
                <a:fillRect t="-63688" b="-63688"/>
              </a:stretch>
            </a:blipFill>
          </p:spPr>
          <p:txBody>
            <a:bodyPr/>
            <a:lstStyle/>
            <a:p>
              <a:endParaRPr lang="en-GB" dirty="0"/>
            </a:p>
          </p:txBody>
        </p:sp>
      </p:grpSp>
      <p:sp>
        <p:nvSpPr>
          <p:cNvPr id="21" name="TextBox 6">
            <a:extLst>
              <a:ext uri="{FF2B5EF4-FFF2-40B4-BE49-F238E27FC236}">
                <a16:creationId xmlns:a16="http://schemas.microsoft.com/office/drawing/2014/main" id="{2141679C-08AE-982A-138B-D0D5D6B376D5}"/>
              </a:ext>
            </a:extLst>
          </p:cNvPr>
          <p:cNvSpPr txBox="1"/>
          <p:nvPr/>
        </p:nvSpPr>
        <p:spPr>
          <a:xfrm>
            <a:off x="7550791" y="4934927"/>
            <a:ext cx="3512344" cy="171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Car-centric 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Culture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16089-70E7-8502-6CD4-4024F62BCCE6}"/>
              </a:ext>
            </a:extLst>
          </p:cNvPr>
          <p:cNvSpPr txBox="1"/>
          <p:nvPr/>
        </p:nvSpPr>
        <p:spPr>
          <a:xfrm>
            <a:off x="2209800" y="343335"/>
            <a:ext cx="13868400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5400" b="1" spc="-23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Online Voices on Bahrain’s Public Transport</a:t>
            </a:r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EB2788FB-CF5E-2979-B60D-656B07437F29}"/>
              </a:ext>
            </a:extLst>
          </p:cNvPr>
          <p:cNvGrpSpPr/>
          <p:nvPr/>
        </p:nvGrpSpPr>
        <p:grpSpPr>
          <a:xfrm>
            <a:off x="3642943" y="1257300"/>
            <a:ext cx="10800000" cy="104490"/>
            <a:chOff x="0" y="0"/>
            <a:chExt cx="2307951" cy="31593"/>
          </a:xfrm>
        </p:grpSpPr>
        <p:sp>
          <p:nvSpPr>
            <p:cNvPr id="17" name="Freeform 3">
              <a:extLst>
                <a:ext uri="{FF2B5EF4-FFF2-40B4-BE49-F238E27FC236}">
                  <a16:creationId xmlns:a16="http://schemas.microsoft.com/office/drawing/2014/main" id="{E088A6F0-EC37-252E-D2DA-34DD198D0077}"/>
                </a:ext>
              </a:extLst>
            </p:cNvPr>
            <p:cNvSpPr/>
            <p:nvPr/>
          </p:nvSpPr>
          <p:spPr>
            <a:xfrm>
              <a:off x="0" y="0"/>
              <a:ext cx="2307951" cy="12543"/>
            </a:xfrm>
            <a:custGeom>
              <a:avLst/>
              <a:gdLst/>
              <a:ahLst/>
              <a:cxnLst/>
              <a:rect l="l" t="t" r="r" b="b"/>
              <a:pathLst>
                <a:path w="2307951" h="12543">
                  <a:moveTo>
                    <a:pt x="6272" y="0"/>
                  </a:moveTo>
                  <a:lnTo>
                    <a:pt x="2301679" y="0"/>
                  </a:lnTo>
                  <a:cubicBezTo>
                    <a:pt x="2305143" y="0"/>
                    <a:pt x="2307951" y="2808"/>
                    <a:pt x="2307951" y="6272"/>
                  </a:cubicBezTo>
                  <a:lnTo>
                    <a:pt x="2307951" y="6272"/>
                  </a:lnTo>
                  <a:cubicBezTo>
                    <a:pt x="2307951" y="7935"/>
                    <a:pt x="2307290" y="9530"/>
                    <a:pt x="2306114" y="10706"/>
                  </a:cubicBezTo>
                  <a:cubicBezTo>
                    <a:pt x="2304938" y="11882"/>
                    <a:pt x="2303342" y="12543"/>
                    <a:pt x="230167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8" name="TextBox 4">
              <a:extLst>
                <a:ext uri="{FF2B5EF4-FFF2-40B4-BE49-F238E27FC236}">
                  <a16:creationId xmlns:a16="http://schemas.microsoft.com/office/drawing/2014/main" id="{D8C7B350-7DBA-43F0-BA2C-1753DC791F4B}"/>
                </a:ext>
              </a:extLst>
            </p:cNvPr>
            <p:cNvSpPr txBox="1"/>
            <p:nvPr/>
          </p:nvSpPr>
          <p:spPr>
            <a:xfrm>
              <a:off x="0" y="19050"/>
              <a:ext cx="230795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3930225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3" grpId="0"/>
      <p:bldP spid="15" grpId="0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E01967-B17B-9082-34AD-9140AE187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EC051E0-EFBC-4772-C68A-39D9B930C54A}"/>
              </a:ext>
            </a:extLst>
          </p:cNvPr>
          <p:cNvGrpSpPr/>
          <p:nvPr/>
        </p:nvGrpSpPr>
        <p:grpSpPr>
          <a:xfrm>
            <a:off x="-6656283" y="-2445901"/>
            <a:ext cx="15178802" cy="15178802"/>
            <a:chOff x="0" y="0"/>
            <a:chExt cx="812800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F411C62-EA60-1AB4-07E5-701073A5906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771F28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AE4853B-DF2F-8E18-0BFE-BECAAA4EFD8C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8572A83-D79D-8F5C-B3AB-6D1C932B5664}"/>
              </a:ext>
            </a:extLst>
          </p:cNvPr>
          <p:cNvGrpSpPr/>
          <p:nvPr/>
        </p:nvGrpSpPr>
        <p:grpSpPr>
          <a:xfrm>
            <a:off x="-5535228" y="-1860525"/>
            <a:ext cx="13881919" cy="13881919"/>
            <a:chOff x="-4276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CD83847-A7FB-EA29-64B5-269FD107EB2A}"/>
                </a:ext>
              </a:extLst>
            </p:cNvPr>
            <p:cNvSpPr/>
            <p:nvPr/>
          </p:nvSpPr>
          <p:spPr>
            <a:xfrm>
              <a:off x="-4276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56AFFDBA-174B-CA7F-35D2-DF8D94E41F6B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64F3081-E9FB-25B7-08CA-5BAAEAD57215}"/>
              </a:ext>
            </a:extLst>
          </p:cNvPr>
          <p:cNvSpPr txBox="1"/>
          <p:nvPr/>
        </p:nvSpPr>
        <p:spPr>
          <a:xfrm>
            <a:off x="-12105" y="3463065"/>
            <a:ext cx="8394105" cy="8191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FDFDFD"/>
                </a:solidFill>
                <a:latin typeface="Arial Bold"/>
                <a:ea typeface="Arial Bold"/>
                <a:cs typeface="Arial Bold"/>
                <a:sym typeface="Arial Bold"/>
              </a:rPr>
              <a:t>Recommendations</a:t>
            </a: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0D9B2066-1575-E74C-F6A7-A65EA4909508}"/>
              </a:ext>
            </a:extLst>
          </p:cNvPr>
          <p:cNvSpPr/>
          <p:nvPr/>
        </p:nvSpPr>
        <p:spPr>
          <a:xfrm>
            <a:off x="8803170" y="7200900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9FB635B4-45A9-128B-A768-D9590571FF80}"/>
              </a:ext>
            </a:extLst>
          </p:cNvPr>
          <p:cNvSpPr txBox="1"/>
          <p:nvPr/>
        </p:nvSpPr>
        <p:spPr>
          <a:xfrm>
            <a:off x="8948228" y="7447690"/>
            <a:ext cx="1134140" cy="78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88EB7E17-A07F-1416-878A-5504AB5F358A}"/>
              </a:ext>
            </a:extLst>
          </p:cNvPr>
          <p:cNvSpPr/>
          <p:nvPr/>
        </p:nvSpPr>
        <p:spPr>
          <a:xfrm>
            <a:off x="8803170" y="3086100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4795292-AAC4-B656-17C7-F7E478A62283}"/>
              </a:ext>
            </a:extLst>
          </p:cNvPr>
          <p:cNvSpPr txBox="1"/>
          <p:nvPr/>
        </p:nvSpPr>
        <p:spPr>
          <a:xfrm>
            <a:off x="8948228" y="3345295"/>
            <a:ext cx="1134140" cy="78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93333E67-3D1A-A1A9-24A1-3B7BA517650D}"/>
              </a:ext>
            </a:extLst>
          </p:cNvPr>
          <p:cNvSpPr/>
          <p:nvPr/>
        </p:nvSpPr>
        <p:spPr>
          <a:xfrm>
            <a:off x="8803170" y="800100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 dirty="0"/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0AE1C51-8FF2-B3CA-A1A0-CFB95455BFE2}"/>
              </a:ext>
            </a:extLst>
          </p:cNvPr>
          <p:cNvSpPr txBox="1"/>
          <p:nvPr/>
        </p:nvSpPr>
        <p:spPr>
          <a:xfrm>
            <a:off x="8948228" y="1058636"/>
            <a:ext cx="1134140" cy="78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5CF3106-51B5-968B-3919-DBDD07F7168F}"/>
              </a:ext>
            </a:extLst>
          </p:cNvPr>
          <p:cNvSpPr txBox="1"/>
          <p:nvPr/>
        </p:nvSpPr>
        <p:spPr>
          <a:xfrm>
            <a:off x="10538818" y="1333500"/>
            <a:ext cx="6834782" cy="1756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u="none" strike="noStrike" spc="-4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Gather national commuting data and </a:t>
            </a:r>
            <a:r>
              <a:rPr lang="en-US" sz="2499" spc="-4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incorporate richer external factors (e.g., regional aspects, occupation, income levels) for Bahrain-specific insights</a:t>
            </a:r>
            <a:endParaRPr lang="en-US" sz="2499" u="none" strike="noStrike" spc="-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2DDD1451-9390-6988-8020-ABC9B62FA79C}"/>
              </a:ext>
            </a:extLst>
          </p:cNvPr>
          <p:cNvSpPr txBox="1"/>
          <p:nvPr/>
        </p:nvSpPr>
        <p:spPr>
          <a:xfrm>
            <a:off x="10610875" y="7959378"/>
            <a:ext cx="6789061" cy="1756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GB" sz="2499" spc="-4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Launch awareness efforts that reshape public perception, increase trust in public transit, and reduce car dependence, directly aligning with Bahrain’s transportation goals</a:t>
            </a:r>
            <a:endParaRPr lang="en-US" sz="2499" u="none" strike="noStrike" spc="-49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" name="Group 33">
            <a:extLst>
              <a:ext uri="{FF2B5EF4-FFF2-40B4-BE49-F238E27FC236}">
                <a16:creationId xmlns:a16="http://schemas.microsoft.com/office/drawing/2014/main" id="{86A637D1-7EC8-2B6E-BA61-7D27C29B439E}"/>
              </a:ext>
            </a:extLst>
          </p:cNvPr>
          <p:cNvGrpSpPr/>
          <p:nvPr/>
        </p:nvGrpSpPr>
        <p:grpSpPr>
          <a:xfrm>
            <a:off x="1828800" y="4562475"/>
            <a:ext cx="4286250" cy="47625"/>
            <a:chOff x="0" y="0"/>
            <a:chExt cx="1128889" cy="12543"/>
          </a:xfrm>
        </p:grpSpPr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CD1ECF5B-1893-B32C-B177-B725C22C11CF}"/>
                </a:ext>
              </a:extLst>
            </p:cNvPr>
            <p:cNvSpPr/>
            <p:nvPr/>
          </p:nvSpPr>
          <p:spPr>
            <a:xfrm>
              <a:off x="0" y="0"/>
              <a:ext cx="1128889" cy="12543"/>
            </a:xfrm>
            <a:custGeom>
              <a:avLst/>
              <a:gdLst/>
              <a:ahLst/>
              <a:cxnLst/>
              <a:rect l="l" t="t" r="r" b="b"/>
              <a:pathLst>
                <a:path w="1128889" h="12543">
                  <a:moveTo>
                    <a:pt x="6272" y="0"/>
                  </a:moveTo>
                  <a:lnTo>
                    <a:pt x="1122617" y="0"/>
                  </a:lnTo>
                  <a:cubicBezTo>
                    <a:pt x="1124281" y="0"/>
                    <a:pt x="1125876" y="661"/>
                    <a:pt x="1127052" y="1837"/>
                  </a:cubicBezTo>
                  <a:cubicBezTo>
                    <a:pt x="1128228" y="3013"/>
                    <a:pt x="1128889" y="4608"/>
                    <a:pt x="1128889" y="6272"/>
                  </a:cubicBezTo>
                  <a:lnTo>
                    <a:pt x="1128889" y="6272"/>
                  </a:lnTo>
                  <a:cubicBezTo>
                    <a:pt x="1128889" y="7935"/>
                    <a:pt x="1128228" y="9530"/>
                    <a:pt x="1127052" y="10706"/>
                  </a:cubicBezTo>
                  <a:cubicBezTo>
                    <a:pt x="1125876" y="11882"/>
                    <a:pt x="1124281" y="12543"/>
                    <a:pt x="1122617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DFDFD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5" name="TextBox 35">
              <a:extLst>
                <a:ext uri="{FF2B5EF4-FFF2-40B4-BE49-F238E27FC236}">
                  <a16:creationId xmlns:a16="http://schemas.microsoft.com/office/drawing/2014/main" id="{2BEBB6C9-7717-F829-2C7A-E4827DC17DC6}"/>
                </a:ext>
              </a:extLst>
            </p:cNvPr>
            <p:cNvSpPr txBox="1"/>
            <p:nvPr/>
          </p:nvSpPr>
          <p:spPr>
            <a:xfrm>
              <a:off x="0" y="19050"/>
              <a:ext cx="1128889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37" name="TextBox 37">
            <a:extLst>
              <a:ext uri="{FF2B5EF4-FFF2-40B4-BE49-F238E27FC236}">
                <a16:creationId xmlns:a16="http://schemas.microsoft.com/office/drawing/2014/main" id="{889C79D6-FC93-0F06-49A2-E79BD6EFC526}"/>
              </a:ext>
            </a:extLst>
          </p:cNvPr>
          <p:cNvSpPr txBox="1"/>
          <p:nvPr/>
        </p:nvSpPr>
        <p:spPr>
          <a:xfrm>
            <a:off x="10584750" y="7389236"/>
            <a:ext cx="6560250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GB" sz="2400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Promote Transit Confidence &amp; Culture</a:t>
            </a:r>
            <a:endParaRPr lang="en-US" sz="2400" b="1" dirty="0">
              <a:solidFill>
                <a:srgbClr val="771F28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42" name="Group 42">
            <a:extLst>
              <a:ext uri="{FF2B5EF4-FFF2-40B4-BE49-F238E27FC236}">
                <a16:creationId xmlns:a16="http://schemas.microsoft.com/office/drawing/2014/main" id="{913FA3C7-75D4-D274-10AE-C62FA053D520}"/>
              </a:ext>
            </a:extLst>
          </p:cNvPr>
          <p:cNvGrpSpPr/>
          <p:nvPr/>
        </p:nvGrpSpPr>
        <p:grpSpPr>
          <a:xfrm>
            <a:off x="10584750" y="7855793"/>
            <a:ext cx="5580000" cy="47625"/>
            <a:chOff x="0" y="0"/>
            <a:chExt cx="1429926" cy="12543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846F21FE-2D18-2732-18F2-61A31B259397}"/>
                </a:ext>
              </a:extLst>
            </p:cNvPr>
            <p:cNvSpPr/>
            <p:nvPr/>
          </p:nvSpPr>
          <p:spPr>
            <a:xfrm>
              <a:off x="0" y="0"/>
              <a:ext cx="1429926" cy="12543"/>
            </a:xfrm>
            <a:custGeom>
              <a:avLst/>
              <a:gdLst/>
              <a:ahLst/>
              <a:cxnLst/>
              <a:rect l="l" t="t" r="r" b="b"/>
              <a:pathLst>
                <a:path w="1429926" h="12543">
                  <a:moveTo>
                    <a:pt x="6272" y="0"/>
                  </a:moveTo>
                  <a:lnTo>
                    <a:pt x="1423654" y="0"/>
                  </a:lnTo>
                  <a:cubicBezTo>
                    <a:pt x="1425318" y="0"/>
                    <a:pt x="1426913" y="661"/>
                    <a:pt x="1428089" y="1837"/>
                  </a:cubicBezTo>
                  <a:cubicBezTo>
                    <a:pt x="1429265" y="3013"/>
                    <a:pt x="1429926" y="4608"/>
                    <a:pt x="1429926" y="6272"/>
                  </a:cubicBezTo>
                  <a:lnTo>
                    <a:pt x="1429926" y="6272"/>
                  </a:lnTo>
                  <a:cubicBezTo>
                    <a:pt x="1429926" y="7935"/>
                    <a:pt x="1429265" y="9530"/>
                    <a:pt x="1428089" y="10706"/>
                  </a:cubicBezTo>
                  <a:cubicBezTo>
                    <a:pt x="1426913" y="11882"/>
                    <a:pt x="1425318" y="12543"/>
                    <a:pt x="142365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EA4EF27A-99E7-19C3-62F2-EEAA90B7C568}"/>
                </a:ext>
              </a:extLst>
            </p:cNvPr>
            <p:cNvSpPr txBox="1"/>
            <p:nvPr/>
          </p:nvSpPr>
          <p:spPr>
            <a:xfrm>
              <a:off x="0" y="19050"/>
              <a:ext cx="1429926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7BF4A37C-E039-55C3-00CF-076C409F2B07}"/>
              </a:ext>
            </a:extLst>
          </p:cNvPr>
          <p:cNvSpPr txBox="1"/>
          <p:nvPr/>
        </p:nvSpPr>
        <p:spPr>
          <a:xfrm>
            <a:off x="10544159" y="800100"/>
            <a:ext cx="5211014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Collect Local Data to Inform Policy</a:t>
            </a:r>
          </a:p>
        </p:txBody>
      </p:sp>
      <p:grpSp>
        <p:nvGrpSpPr>
          <p:cNvPr id="49" name="Group 49">
            <a:extLst>
              <a:ext uri="{FF2B5EF4-FFF2-40B4-BE49-F238E27FC236}">
                <a16:creationId xmlns:a16="http://schemas.microsoft.com/office/drawing/2014/main" id="{17A587BC-FE69-40B6-CCBC-5AFE54B4259F}"/>
              </a:ext>
            </a:extLst>
          </p:cNvPr>
          <p:cNvGrpSpPr/>
          <p:nvPr/>
        </p:nvGrpSpPr>
        <p:grpSpPr>
          <a:xfrm>
            <a:off x="10538818" y="1255625"/>
            <a:ext cx="4953000" cy="47625"/>
            <a:chOff x="0" y="0"/>
            <a:chExt cx="1304494" cy="12543"/>
          </a:xfrm>
        </p:grpSpPr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C21009E1-423D-EE9C-8FFA-D5CE55EA14B7}"/>
                </a:ext>
              </a:extLst>
            </p:cNvPr>
            <p:cNvSpPr/>
            <p:nvPr/>
          </p:nvSpPr>
          <p:spPr>
            <a:xfrm>
              <a:off x="0" y="0"/>
              <a:ext cx="1304494" cy="12543"/>
            </a:xfrm>
            <a:custGeom>
              <a:avLst/>
              <a:gdLst/>
              <a:ahLst/>
              <a:cxnLst/>
              <a:rect l="l" t="t" r="r" b="b"/>
              <a:pathLst>
                <a:path w="1304494" h="12543">
                  <a:moveTo>
                    <a:pt x="6272" y="0"/>
                  </a:moveTo>
                  <a:lnTo>
                    <a:pt x="1298222" y="0"/>
                  </a:lnTo>
                  <a:cubicBezTo>
                    <a:pt x="1301686" y="0"/>
                    <a:pt x="1304494" y="2808"/>
                    <a:pt x="1304494" y="6272"/>
                  </a:cubicBezTo>
                  <a:lnTo>
                    <a:pt x="1304494" y="6272"/>
                  </a:lnTo>
                  <a:cubicBezTo>
                    <a:pt x="1304494" y="7935"/>
                    <a:pt x="1303833" y="9530"/>
                    <a:pt x="1302657" y="10706"/>
                  </a:cubicBezTo>
                  <a:cubicBezTo>
                    <a:pt x="1301481" y="11882"/>
                    <a:pt x="1299886" y="12543"/>
                    <a:pt x="1298222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51" name="TextBox 51">
              <a:extLst>
                <a:ext uri="{FF2B5EF4-FFF2-40B4-BE49-F238E27FC236}">
                  <a16:creationId xmlns:a16="http://schemas.microsoft.com/office/drawing/2014/main" id="{C295E1B0-1CE4-AEAB-86DE-2B26117D04D6}"/>
                </a:ext>
              </a:extLst>
            </p:cNvPr>
            <p:cNvSpPr txBox="1"/>
            <p:nvPr/>
          </p:nvSpPr>
          <p:spPr>
            <a:xfrm>
              <a:off x="0" y="19050"/>
              <a:ext cx="1304494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4" name="TextBox 32">
            <a:extLst>
              <a:ext uri="{FF2B5EF4-FFF2-40B4-BE49-F238E27FC236}">
                <a16:creationId xmlns:a16="http://schemas.microsoft.com/office/drawing/2014/main" id="{1FA1893C-32B6-6663-43A5-4AE8AB8F2834}"/>
              </a:ext>
            </a:extLst>
          </p:cNvPr>
          <p:cNvSpPr txBox="1"/>
          <p:nvPr/>
        </p:nvSpPr>
        <p:spPr>
          <a:xfrm>
            <a:off x="10582679" y="3817175"/>
            <a:ext cx="6789061" cy="13073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GB" sz="2500" dirty="0">
                <a:latin typeface="Arial" panose="020B0604020202020204" pitchFamily="34" charset="0"/>
                <a:cs typeface="Arial" panose="020B0604020202020204" pitchFamily="34" charset="0"/>
              </a:rPr>
              <a:t>Assess the needs of different population groups (e.g., students, low-income workers) to ensure transit is accessible for diverse groups</a:t>
            </a:r>
            <a:endParaRPr lang="en-US" sz="2500" u="none" strike="noStrike" spc="-49" dirty="0">
              <a:solidFill>
                <a:srgbClr val="000000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5" name="TextBox 37">
            <a:extLst>
              <a:ext uri="{FF2B5EF4-FFF2-40B4-BE49-F238E27FC236}">
                <a16:creationId xmlns:a16="http://schemas.microsoft.com/office/drawing/2014/main" id="{2C83C5CD-64DF-0669-9A49-CB9E1D576E11}"/>
              </a:ext>
            </a:extLst>
          </p:cNvPr>
          <p:cNvSpPr txBox="1"/>
          <p:nvPr/>
        </p:nvSpPr>
        <p:spPr>
          <a:xfrm>
            <a:off x="10556554" y="3247033"/>
            <a:ext cx="5768345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Boost Transit Design &amp; Access </a:t>
            </a:r>
          </a:p>
        </p:txBody>
      </p:sp>
      <p:grpSp>
        <p:nvGrpSpPr>
          <p:cNvPr id="26" name="Group 42">
            <a:extLst>
              <a:ext uri="{FF2B5EF4-FFF2-40B4-BE49-F238E27FC236}">
                <a16:creationId xmlns:a16="http://schemas.microsoft.com/office/drawing/2014/main" id="{186317F1-F9E4-71FF-AE83-E4197B9091E8}"/>
              </a:ext>
            </a:extLst>
          </p:cNvPr>
          <p:cNvGrpSpPr/>
          <p:nvPr/>
        </p:nvGrpSpPr>
        <p:grpSpPr>
          <a:xfrm>
            <a:off x="10556554" y="3713590"/>
            <a:ext cx="4500000" cy="47625"/>
            <a:chOff x="0" y="0"/>
            <a:chExt cx="1429926" cy="12543"/>
          </a:xfrm>
        </p:grpSpPr>
        <p:sp>
          <p:nvSpPr>
            <p:cNvPr id="27" name="Freeform 43">
              <a:extLst>
                <a:ext uri="{FF2B5EF4-FFF2-40B4-BE49-F238E27FC236}">
                  <a16:creationId xmlns:a16="http://schemas.microsoft.com/office/drawing/2014/main" id="{4C1BD4A7-F926-5350-B7D2-74A72050B3D0}"/>
                </a:ext>
              </a:extLst>
            </p:cNvPr>
            <p:cNvSpPr/>
            <p:nvPr/>
          </p:nvSpPr>
          <p:spPr>
            <a:xfrm>
              <a:off x="0" y="0"/>
              <a:ext cx="1429926" cy="12543"/>
            </a:xfrm>
            <a:custGeom>
              <a:avLst/>
              <a:gdLst/>
              <a:ahLst/>
              <a:cxnLst/>
              <a:rect l="l" t="t" r="r" b="b"/>
              <a:pathLst>
                <a:path w="1429926" h="12543">
                  <a:moveTo>
                    <a:pt x="6272" y="0"/>
                  </a:moveTo>
                  <a:lnTo>
                    <a:pt x="1423654" y="0"/>
                  </a:lnTo>
                  <a:cubicBezTo>
                    <a:pt x="1425318" y="0"/>
                    <a:pt x="1426913" y="661"/>
                    <a:pt x="1428089" y="1837"/>
                  </a:cubicBezTo>
                  <a:cubicBezTo>
                    <a:pt x="1429265" y="3013"/>
                    <a:pt x="1429926" y="4608"/>
                    <a:pt x="1429926" y="6272"/>
                  </a:cubicBezTo>
                  <a:lnTo>
                    <a:pt x="1429926" y="6272"/>
                  </a:lnTo>
                  <a:cubicBezTo>
                    <a:pt x="1429926" y="7935"/>
                    <a:pt x="1429265" y="9530"/>
                    <a:pt x="1428089" y="10706"/>
                  </a:cubicBezTo>
                  <a:cubicBezTo>
                    <a:pt x="1426913" y="11882"/>
                    <a:pt x="1425318" y="12543"/>
                    <a:pt x="142365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8" name="TextBox 44">
              <a:extLst>
                <a:ext uri="{FF2B5EF4-FFF2-40B4-BE49-F238E27FC236}">
                  <a16:creationId xmlns:a16="http://schemas.microsoft.com/office/drawing/2014/main" id="{7E0E8691-907D-6B21-FED0-ACC4643E7450}"/>
                </a:ext>
              </a:extLst>
            </p:cNvPr>
            <p:cNvSpPr txBox="1"/>
            <p:nvPr/>
          </p:nvSpPr>
          <p:spPr>
            <a:xfrm>
              <a:off x="0" y="19050"/>
              <a:ext cx="1429926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9" name="Freeform 9">
            <a:extLst>
              <a:ext uri="{FF2B5EF4-FFF2-40B4-BE49-F238E27FC236}">
                <a16:creationId xmlns:a16="http://schemas.microsoft.com/office/drawing/2014/main" id="{DE3C802D-E8B5-8454-FCAD-F06BB36ABB74}"/>
              </a:ext>
            </a:extLst>
          </p:cNvPr>
          <p:cNvSpPr/>
          <p:nvPr/>
        </p:nvSpPr>
        <p:spPr>
          <a:xfrm>
            <a:off x="8803170" y="5143500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sp>
        <p:nvSpPr>
          <p:cNvPr id="30" name="TextBox 11">
            <a:extLst>
              <a:ext uri="{FF2B5EF4-FFF2-40B4-BE49-F238E27FC236}">
                <a16:creationId xmlns:a16="http://schemas.microsoft.com/office/drawing/2014/main" id="{E02993E7-A1A9-3AE2-3D10-F9EA50E22245}"/>
              </a:ext>
            </a:extLst>
          </p:cNvPr>
          <p:cNvSpPr txBox="1"/>
          <p:nvPr/>
        </p:nvSpPr>
        <p:spPr>
          <a:xfrm>
            <a:off x="8948228" y="5390290"/>
            <a:ext cx="1134140" cy="784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 dirty="0">
                <a:solidFill>
                  <a:srgbClr val="FDFDFD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</a:p>
        </p:txBody>
      </p:sp>
      <p:sp>
        <p:nvSpPr>
          <p:cNvPr id="31" name="TextBox 32">
            <a:extLst>
              <a:ext uri="{FF2B5EF4-FFF2-40B4-BE49-F238E27FC236}">
                <a16:creationId xmlns:a16="http://schemas.microsoft.com/office/drawing/2014/main" id="{C61A4F73-1504-8E13-9FEA-C244D27229E4}"/>
              </a:ext>
            </a:extLst>
          </p:cNvPr>
          <p:cNvSpPr txBox="1"/>
          <p:nvPr/>
        </p:nvSpPr>
        <p:spPr>
          <a:xfrm>
            <a:off x="10610875" y="5898936"/>
            <a:ext cx="6789061" cy="1307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GB" sz="2499" spc="-4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Improve walking conditions around residential and commercial areas with safe &amp; shaded Infrastructure</a:t>
            </a:r>
            <a:endParaRPr lang="en-US" sz="2499" u="none" strike="noStrike" spc="-49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A4EBDE-FD19-D47B-0FD5-8DDD61AA4F5F}"/>
              </a:ext>
            </a:extLst>
          </p:cNvPr>
          <p:cNvSpPr txBox="1"/>
          <p:nvPr/>
        </p:nvSpPr>
        <p:spPr>
          <a:xfrm>
            <a:off x="10584750" y="5328794"/>
            <a:ext cx="5768345" cy="3970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GB" sz="2400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Enhance Walking Infrastructure</a:t>
            </a:r>
            <a:endParaRPr lang="en-US" sz="2400" b="1" dirty="0">
              <a:solidFill>
                <a:srgbClr val="771F28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grpSp>
        <p:nvGrpSpPr>
          <p:cNvPr id="45" name="Group 42">
            <a:extLst>
              <a:ext uri="{FF2B5EF4-FFF2-40B4-BE49-F238E27FC236}">
                <a16:creationId xmlns:a16="http://schemas.microsoft.com/office/drawing/2014/main" id="{2EA778FC-F99F-EECA-7876-49280D7DA288}"/>
              </a:ext>
            </a:extLst>
          </p:cNvPr>
          <p:cNvGrpSpPr/>
          <p:nvPr/>
        </p:nvGrpSpPr>
        <p:grpSpPr>
          <a:xfrm>
            <a:off x="10584750" y="5795351"/>
            <a:ext cx="4680000" cy="47625"/>
            <a:chOff x="0" y="0"/>
            <a:chExt cx="1429926" cy="12543"/>
          </a:xfrm>
        </p:grpSpPr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307C5104-C72B-3E3B-5567-18DE80164DCB}"/>
                </a:ext>
              </a:extLst>
            </p:cNvPr>
            <p:cNvSpPr/>
            <p:nvPr/>
          </p:nvSpPr>
          <p:spPr>
            <a:xfrm>
              <a:off x="0" y="0"/>
              <a:ext cx="1429926" cy="12543"/>
            </a:xfrm>
            <a:custGeom>
              <a:avLst/>
              <a:gdLst/>
              <a:ahLst/>
              <a:cxnLst/>
              <a:rect l="l" t="t" r="r" b="b"/>
              <a:pathLst>
                <a:path w="1429926" h="12543">
                  <a:moveTo>
                    <a:pt x="6272" y="0"/>
                  </a:moveTo>
                  <a:lnTo>
                    <a:pt x="1423654" y="0"/>
                  </a:lnTo>
                  <a:cubicBezTo>
                    <a:pt x="1425318" y="0"/>
                    <a:pt x="1426913" y="661"/>
                    <a:pt x="1428089" y="1837"/>
                  </a:cubicBezTo>
                  <a:cubicBezTo>
                    <a:pt x="1429265" y="3013"/>
                    <a:pt x="1429926" y="4608"/>
                    <a:pt x="1429926" y="6272"/>
                  </a:cubicBezTo>
                  <a:lnTo>
                    <a:pt x="1429926" y="6272"/>
                  </a:lnTo>
                  <a:cubicBezTo>
                    <a:pt x="1429926" y="7935"/>
                    <a:pt x="1429265" y="9530"/>
                    <a:pt x="1428089" y="10706"/>
                  </a:cubicBezTo>
                  <a:cubicBezTo>
                    <a:pt x="1426913" y="11882"/>
                    <a:pt x="1425318" y="12543"/>
                    <a:pt x="1423654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7" name="TextBox 44">
              <a:extLst>
                <a:ext uri="{FF2B5EF4-FFF2-40B4-BE49-F238E27FC236}">
                  <a16:creationId xmlns:a16="http://schemas.microsoft.com/office/drawing/2014/main" id="{41FFA8DB-C665-84AB-017F-5DBBCC11E487}"/>
                </a:ext>
              </a:extLst>
            </p:cNvPr>
            <p:cNvSpPr txBox="1"/>
            <p:nvPr/>
          </p:nvSpPr>
          <p:spPr>
            <a:xfrm>
              <a:off x="0" y="19050"/>
              <a:ext cx="1429926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2" name="TextBox 8">
            <a:extLst>
              <a:ext uri="{FF2B5EF4-FFF2-40B4-BE49-F238E27FC236}">
                <a16:creationId xmlns:a16="http://schemas.microsoft.com/office/drawing/2014/main" id="{B3B2AD91-71BE-43CF-B6F1-CB7C94281AED}"/>
              </a:ext>
            </a:extLst>
          </p:cNvPr>
          <p:cNvSpPr txBox="1"/>
          <p:nvPr/>
        </p:nvSpPr>
        <p:spPr>
          <a:xfrm>
            <a:off x="265932" y="4711226"/>
            <a:ext cx="7887468" cy="1687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GB" sz="4000" b="1" dirty="0">
                <a:solidFill>
                  <a:srgbClr val="FDFDFD"/>
                </a:solidFill>
                <a:latin typeface="Arial Bold"/>
                <a:ea typeface="Arial Bold"/>
                <a:cs typeface="Arial Bold"/>
                <a:sym typeface="Arial Bold"/>
              </a:rPr>
              <a:t>Takeaways for </a:t>
            </a:r>
          </a:p>
          <a:p>
            <a:pPr marL="0" lvl="0" indent="0" algn="ctr">
              <a:lnSpc>
                <a:spcPts val="7000"/>
              </a:lnSpc>
              <a:spcBef>
                <a:spcPct val="0"/>
              </a:spcBef>
            </a:pPr>
            <a:r>
              <a:rPr lang="en-GB" sz="4000" b="1" dirty="0">
                <a:solidFill>
                  <a:srgbClr val="FDFDFD"/>
                </a:solidFill>
                <a:latin typeface="Arial Bold"/>
                <a:ea typeface="Arial Bold"/>
                <a:cs typeface="Arial Bold"/>
                <a:sym typeface="Arial Bold"/>
              </a:rPr>
              <a:t>Bahrain’s Transport Future</a:t>
            </a:r>
            <a:endParaRPr lang="en-US" sz="4000" b="1" dirty="0">
              <a:solidFill>
                <a:srgbClr val="FDFDFD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  <p:extLst>
      <p:ext uri="{BB962C8B-B14F-4D97-AF65-F5344CB8AC3E}">
        <p14:creationId xmlns:p14="http://schemas.microsoft.com/office/powerpoint/2010/main" val="616906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12" grpId="0" animBg="1"/>
      <p:bldP spid="13" grpId="0"/>
      <p:bldP spid="14" grpId="0" animBg="1"/>
      <p:bldP spid="16" grpId="0"/>
      <p:bldP spid="18" grpId="0"/>
      <p:bldP spid="32" grpId="0"/>
      <p:bldP spid="37" grpId="0"/>
      <p:bldP spid="48" grpId="0"/>
      <p:bldP spid="24" grpId="0"/>
      <p:bldP spid="25" grpId="0"/>
      <p:bldP spid="29" grpId="0" animBg="1"/>
      <p:bldP spid="30" grpId="0"/>
      <p:bldP spid="31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250882" y="-178801"/>
            <a:ext cx="4459119" cy="10643871"/>
            <a:chOff x="0" y="0"/>
            <a:chExt cx="1174418" cy="280332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74418" cy="2803324"/>
            </a:xfrm>
            <a:custGeom>
              <a:avLst/>
              <a:gdLst/>
              <a:ahLst/>
              <a:cxnLst/>
              <a:rect l="l" t="t" r="r" b="b"/>
              <a:pathLst>
                <a:path w="1174418" h="2803324">
                  <a:moveTo>
                    <a:pt x="88546" y="0"/>
                  </a:moveTo>
                  <a:lnTo>
                    <a:pt x="1085872" y="0"/>
                  </a:lnTo>
                  <a:cubicBezTo>
                    <a:pt x="1134775" y="0"/>
                    <a:pt x="1174418" y="39643"/>
                    <a:pt x="1174418" y="88546"/>
                  </a:cubicBezTo>
                  <a:lnTo>
                    <a:pt x="1174418" y="2714778"/>
                  </a:lnTo>
                  <a:cubicBezTo>
                    <a:pt x="1174418" y="2738262"/>
                    <a:pt x="1165089" y="2760784"/>
                    <a:pt x="1148484" y="2777389"/>
                  </a:cubicBezTo>
                  <a:cubicBezTo>
                    <a:pt x="1131878" y="2793995"/>
                    <a:pt x="1109356" y="2803324"/>
                    <a:pt x="1085872" y="2803324"/>
                  </a:cubicBezTo>
                  <a:lnTo>
                    <a:pt x="88546" y="2803324"/>
                  </a:lnTo>
                  <a:cubicBezTo>
                    <a:pt x="65062" y="2803324"/>
                    <a:pt x="42540" y="2793995"/>
                    <a:pt x="25935" y="2777389"/>
                  </a:cubicBezTo>
                  <a:cubicBezTo>
                    <a:pt x="9329" y="2760784"/>
                    <a:pt x="0" y="2738262"/>
                    <a:pt x="0" y="2714778"/>
                  </a:cubicBezTo>
                  <a:lnTo>
                    <a:pt x="0" y="88546"/>
                  </a:lnTo>
                  <a:cubicBezTo>
                    <a:pt x="0" y="65062"/>
                    <a:pt x="9329" y="42540"/>
                    <a:pt x="25935" y="25935"/>
                  </a:cubicBezTo>
                  <a:cubicBezTo>
                    <a:pt x="42540" y="9329"/>
                    <a:pt x="65062" y="0"/>
                    <a:pt x="88546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1174418" cy="27842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52500"/>
            <a:ext cx="3784817" cy="775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9"/>
              </a:lnSpc>
            </a:pPr>
            <a:r>
              <a:rPr lang="en-US" sz="5499" b="1" spc="-23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References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31768" y="3080617"/>
            <a:ext cx="11527032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GB" i="1" dirty="0"/>
              <a:t>Commute mode</a:t>
            </a:r>
            <a:r>
              <a:rPr lang="en-GB" dirty="0"/>
              <a:t>. (n.d.). Bureau of Transportation Statistics.</a:t>
            </a:r>
          </a:p>
          <a:p>
            <a:pPr>
              <a:lnSpc>
                <a:spcPts val="2520"/>
              </a:lnSpc>
            </a:pPr>
            <a:r>
              <a:rPr lang="en-GB" dirty="0"/>
              <a:t> </a:t>
            </a:r>
            <a:r>
              <a:rPr lang="en-GB" dirty="0">
                <a:hlinkClick r:id="rId3"/>
              </a:rPr>
              <a:t>https://www.bts.gov/browse-statistical-products-and-data/state-transportation-statistics/commute-mode</a:t>
            </a:r>
            <a:endParaRPr lang="en-US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lnSpc>
                <a:spcPts val="2520"/>
              </a:lnSpc>
            </a:pPr>
            <a:endParaRPr lang="en-GB" dirty="0"/>
          </a:p>
        </p:txBody>
      </p:sp>
      <p:grpSp>
        <p:nvGrpSpPr>
          <p:cNvPr id="7" name="Group 7"/>
          <p:cNvGrpSpPr/>
          <p:nvPr/>
        </p:nvGrpSpPr>
        <p:grpSpPr>
          <a:xfrm>
            <a:off x="1028700" y="1728470"/>
            <a:ext cx="3524250" cy="47625"/>
            <a:chOff x="0" y="0"/>
            <a:chExt cx="928198" cy="125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28198" cy="12543"/>
            </a:xfrm>
            <a:custGeom>
              <a:avLst/>
              <a:gdLst/>
              <a:ahLst/>
              <a:cxnLst/>
              <a:rect l="l" t="t" r="r" b="b"/>
              <a:pathLst>
                <a:path w="928198" h="12543">
                  <a:moveTo>
                    <a:pt x="6272" y="0"/>
                  </a:moveTo>
                  <a:lnTo>
                    <a:pt x="921926" y="0"/>
                  </a:lnTo>
                  <a:cubicBezTo>
                    <a:pt x="923589" y="0"/>
                    <a:pt x="925184" y="661"/>
                    <a:pt x="926361" y="1837"/>
                  </a:cubicBezTo>
                  <a:cubicBezTo>
                    <a:pt x="927537" y="3013"/>
                    <a:pt x="928198" y="4608"/>
                    <a:pt x="928198" y="6272"/>
                  </a:cubicBezTo>
                  <a:lnTo>
                    <a:pt x="928198" y="6272"/>
                  </a:lnTo>
                  <a:cubicBezTo>
                    <a:pt x="928198" y="7935"/>
                    <a:pt x="927537" y="9530"/>
                    <a:pt x="926361" y="10706"/>
                  </a:cubicBezTo>
                  <a:cubicBezTo>
                    <a:pt x="925184" y="11882"/>
                    <a:pt x="923589" y="12543"/>
                    <a:pt x="921926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928198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3156817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1"/>
                </a:lnTo>
                <a:lnTo>
                  <a:pt x="0" y="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028700" y="4120747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1"/>
                </a:lnTo>
                <a:lnTo>
                  <a:pt x="0" y="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1028700" y="7047760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1"/>
                </a:lnTo>
                <a:lnTo>
                  <a:pt x="0" y="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028700" y="2183983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1"/>
                </a:lnTo>
                <a:lnTo>
                  <a:pt x="0" y="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1731768" y="2176596"/>
            <a:ext cx="11908032" cy="9342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GB" i="1" dirty="0"/>
              <a:t>California Commuting Mode choice</a:t>
            </a:r>
            <a:r>
              <a:rPr lang="en-GB" dirty="0"/>
              <a:t>. Kaggle.</a:t>
            </a:r>
          </a:p>
          <a:p>
            <a:pPr>
              <a:lnSpc>
                <a:spcPts val="2520"/>
              </a:lnSpc>
            </a:pPr>
            <a:r>
              <a:rPr lang="en-GB" dirty="0"/>
              <a:t> </a:t>
            </a:r>
            <a:r>
              <a:rPr lang="en-GB" dirty="0">
                <a:hlinkClick r:id="rId6"/>
              </a:rPr>
              <a:t>https://www.kaggle.com/datasets/thedevastator/california-commuting-mode-choice-from-2000-2010</a:t>
            </a:r>
            <a:endParaRPr lang="en-GB" dirty="0"/>
          </a:p>
          <a:p>
            <a:pPr>
              <a:lnSpc>
                <a:spcPts val="2520"/>
              </a:lnSpc>
            </a:pPr>
            <a:endParaRPr lang="en-US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731768" y="4044547"/>
            <a:ext cx="11527032" cy="94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GB" dirty="0" err="1"/>
              <a:t>Center</a:t>
            </a:r>
            <a:r>
              <a:rPr lang="en-GB" dirty="0"/>
              <a:t> for Jobs. </a:t>
            </a:r>
            <a:r>
              <a:rPr lang="en-GB" i="1" dirty="0"/>
              <a:t>California commuters continue to choose single occupant vehicles - </a:t>
            </a:r>
            <a:r>
              <a:rPr lang="en-GB" i="1" dirty="0" err="1"/>
              <a:t>Center</a:t>
            </a:r>
            <a:r>
              <a:rPr lang="en-GB" i="1" dirty="0"/>
              <a:t> for jobs</a:t>
            </a:r>
            <a:r>
              <a:rPr lang="en-GB" dirty="0"/>
              <a:t>.</a:t>
            </a:r>
          </a:p>
          <a:p>
            <a:pPr>
              <a:lnSpc>
                <a:spcPts val="2520"/>
              </a:lnSpc>
            </a:pPr>
            <a:r>
              <a:rPr lang="en-GB" dirty="0">
                <a:hlinkClick r:id="rId7"/>
              </a:rPr>
              <a:t>https://centerforjobs.org/ca/special-reports/california-commuters-continue-to-choose-single-occupant-vehicles</a:t>
            </a:r>
            <a:endParaRPr lang="en-US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>
              <a:lnSpc>
                <a:spcPts val="2520"/>
              </a:lnSpc>
            </a:pPr>
            <a:endParaRPr lang="en-GB" dirty="0"/>
          </a:p>
        </p:txBody>
      </p:sp>
      <p:sp>
        <p:nvSpPr>
          <p:cNvPr id="16" name="Freeform 16"/>
          <p:cNvSpPr/>
          <p:nvPr/>
        </p:nvSpPr>
        <p:spPr>
          <a:xfrm>
            <a:off x="1028700" y="5096418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1"/>
                </a:lnTo>
                <a:lnTo>
                  <a:pt x="0" y="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731768" y="5008477"/>
            <a:ext cx="1206043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GB" i="1" dirty="0"/>
              <a:t>‘Over 26,000 new cars hit Bahrain roads every year’ | THE DAILY TRIBUNE | KINGDOM OF BAHRAIN</a:t>
            </a:r>
            <a:r>
              <a:rPr lang="en-GB" dirty="0"/>
              <a:t>). DT News.</a:t>
            </a:r>
          </a:p>
          <a:p>
            <a:pPr lvl="0"/>
            <a:r>
              <a:rPr lang="en-GB" dirty="0"/>
              <a:t> </a:t>
            </a:r>
            <a:r>
              <a:rPr lang="en-GB" dirty="0">
                <a:hlinkClick r:id="rId8"/>
              </a:rPr>
              <a:t>https://www.newsofbahrain.com/bahrain/85168.html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18" name="Freeform 18"/>
          <p:cNvSpPr/>
          <p:nvPr/>
        </p:nvSpPr>
        <p:spPr>
          <a:xfrm>
            <a:off x="1028700" y="6072089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1"/>
                </a:lnTo>
                <a:lnTo>
                  <a:pt x="0" y="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TextBox 19"/>
          <p:cNvSpPr txBox="1"/>
          <p:nvPr/>
        </p:nvSpPr>
        <p:spPr>
          <a:xfrm>
            <a:off x="1731768" y="5944610"/>
            <a:ext cx="962203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GB" i="1" dirty="0"/>
              <a:t>National Development: Bahrain Vision 2030 | Invest in Bahrain</a:t>
            </a:r>
            <a:r>
              <a:rPr lang="en-GB" dirty="0"/>
              <a:t>. Invest in Bahrain. </a:t>
            </a:r>
            <a:r>
              <a:rPr lang="en-GB" dirty="0">
                <a:hlinkClick r:id="rId9"/>
              </a:rPr>
              <a:t>https://www.bahrainedb.com/about-us/national-development-strategy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20" name="TextBox 20"/>
          <p:cNvSpPr txBox="1"/>
          <p:nvPr/>
        </p:nvSpPr>
        <p:spPr>
          <a:xfrm>
            <a:off x="1731768" y="6908540"/>
            <a:ext cx="9698232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GB" dirty="0"/>
              <a:t>Staff, U. I. (2025, June 28). </a:t>
            </a:r>
            <a:r>
              <a:rPr lang="en-GB" i="1" dirty="0"/>
              <a:t>What’s Driving California? The Past, Present, and Future(s) of Transportation in the Golden State</a:t>
            </a:r>
            <a:r>
              <a:rPr lang="en-GB" dirty="0"/>
              <a:t>. UCLA Institute of Transportation Studies. </a:t>
            </a:r>
            <a:r>
              <a:rPr lang="en-GB" dirty="0">
                <a:hlinkClick r:id="rId10"/>
              </a:rPr>
              <a:t>https://www.its.ucla.edu/publication/whats-driving-california/</a:t>
            </a:r>
            <a:endParaRPr lang="en-GB" dirty="0"/>
          </a:p>
          <a:p>
            <a:pPr lvl="0"/>
            <a:endParaRPr lang="en-GB" dirty="0"/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C5AC9852-76F7-37A9-90F2-32079CEE7497}"/>
              </a:ext>
            </a:extLst>
          </p:cNvPr>
          <p:cNvSpPr/>
          <p:nvPr/>
        </p:nvSpPr>
        <p:spPr>
          <a:xfrm>
            <a:off x="1028700" y="8122503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1"/>
                </a:lnTo>
                <a:lnTo>
                  <a:pt x="0" y="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4D528B22-7DD9-E3A5-E4CA-CA6DB1857DF9}"/>
              </a:ext>
            </a:extLst>
          </p:cNvPr>
          <p:cNvSpPr txBox="1"/>
          <p:nvPr/>
        </p:nvSpPr>
        <p:spPr>
          <a:xfrm>
            <a:off x="1731768" y="8122503"/>
            <a:ext cx="9698232" cy="830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/>
            <a:r>
              <a:rPr lang="en-GB" i="1" dirty="0"/>
              <a:t>Provider map</a:t>
            </a:r>
            <a:r>
              <a:rPr lang="en-GB" dirty="0"/>
              <a:t>. (n.d.). California Mobility Marketplace. </a:t>
            </a:r>
          </a:p>
          <a:p>
            <a:pPr lvl="0"/>
            <a:r>
              <a:rPr lang="en-GB" dirty="0">
                <a:hlinkClick r:id="rId11"/>
              </a:rPr>
              <a:t>https://www.camobilitymarketplace.org/provider-map.html</a:t>
            </a:r>
            <a:endParaRPr lang="en-GB" dirty="0"/>
          </a:p>
          <a:p>
            <a:pPr lvl="0"/>
            <a:endParaRPr lang="en-GB" dirty="0"/>
          </a:p>
        </p:txBody>
      </p:sp>
    </p:spTree>
  </p:cSld>
  <p:clrMapOvr>
    <a:masterClrMapping/>
  </p:clrMapOvr>
  <p:transition spd="slow">
    <p:strips dir="l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33" b="-833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-212121" y="1984290"/>
            <a:ext cx="18500121" cy="3214396"/>
          </a:xfrm>
          <a:custGeom>
            <a:avLst/>
            <a:gdLst/>
            <a:ahLst/>
            <a:cxnLst/>
            <a:rect l="l" t="t" r="r" b="b"/>
            <a:pathLst>
              <a:path w="18500121" h="3214396">
                <a:moveTo>
                  <a:pt x="0" y="0"/>
                </a:moveTo>
                <a:lnTo>
                  <a:pt x="18500121" y="0"/>
                </a:lnTo>
                <a:lnTo>
                  <a:pt x="18500121" y="3214396"/>
                </a:lnTo>
                <a:lnTo>
                  <a:pt x="0" y="321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-106060" y="5132460"/>
            <a:ext cx="18500121" cy="3214396"/>
          </a:xfrm>
          <a:custGeom>
            <a:avLst/>
            <a:gdLst/>
            <a:ahLst/>
            <a:cxnLst/>
            <a:rect l="l" t="t" r="r" b="b"/>
            <a:pathLst>
              <a:path w="18500121" h="3214396">
                <a:moveTo>
                  <a:pt x="0" y="0"/>
                </a:moveTo>
                <a:lnTo>
                  <a:pt x="18500120" y="0"/>
                </a:lnTo>
                <a:lnTo>
                  <a:pt x="18500120" y="3214396"/>
                </a:lnTo>
                <a:lnTo>
                  <a:pt x="0" y="32143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" y="2801071"/>
            <a:ext cx="18288000" cy="4419694"/>
            <a:chOff x="0" y="0"/>
            <a:chExt cx="5417491" cy="116403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17491" cy="1164035"/>
            </a:xfrm>
            <a:custGeom>
              <a:avLst/>
              <a:gdLst/>
              <a:ahLst/>
              <a:cxnLst/>
              <a:rect l="l" t="t" r="r" b="b"/>
              <a:pathLst>
                <a:path w="5417491" h="1164035">
                  <a:moveTo>
                    <a:pt x="19195" y="0"/>
                  </a:moveTo>
                  <a:lnTo>
                    <a:pt x="5398296" y="0"/>
                  </a:lnTo>
                  <a:cubicBezTo>
                    <a:pt x="5408897" y="0"/>
                    <a:pt x="5417491" y="8594"/>
                    <a:pt x="5417491" y="19195"/>
                  </a:cubicBezTo>
                  <a:lnTo>
                    <a:pt x="5417491" y="1144839"/>
                  </a:lnTo>
                  <a:cubicBezTo>
                    <a:pt x="5417491" y="1155441"/>
                    <a:pt x="5408897" y="1164035"/>
                    <a:pt x="5398296" y="1164035"/>
                  </a:cubicBezTo>
                  <a:lnTo>
                    <a:pt x="19195" y="1164035"/>
                  </a:lnTo>
                  <a:cubicBezTo>
                    <a:pt x="8594" y="1164035"/>
                    <a:pt x="0" y="1155441"/>
                    <a:pt x="0" y="1144839"/>
                  </a:cubicBezTo>
                  <a:lnTo>
                    <a:pt x="0" y="19195"/>
                  </a:lnTo>
                  <a:cubicBezTo>
                    <a:pt x="0" y="8594"/>
                    <a:pt x="8594" y="0"/>
                    <a:pt x="1919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5417491" cy="11449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080871" y="3869219"/>
            <a:ext cx="14126257" cy="222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51"/>
              </a:lnSpc>
            </a:pPr>
            <a:r>
              <a:rPr lang="en-US" sz="14279" b="1" spc="-599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Thank you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771F2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4866164" cy="3471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69838" y="2789193"/>
            <a:ext cx="5748323" cy="1108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95"/>
              </a:lnSpc>
              <a:spcBef>
                <a:spcPct val="0"/>
              </a:spcBef>
            </a:pPr>
            <a:r>
              <a:rPr lang="en-US" sz="5854" b="1">
                <a:solidFill>
                  <a:srgbClr val="FDFDFD"/>
                </a:solidFill>
                <a:latin typeface="Arial Bold"/>
                <a:ea typeface="Arial Bold"/>
                <a:cs typeface="Arial Bold"/>
                <a:sym typeface="Arial Bold"/>
              </a:rPr>
              <a:t>Introduction</a:t>
            </a:r>
          </a:p>
        </p:txBody>
      </p:sp>
      <p:sp>
        <p:nvSpPr>
          <p:cNvPr id="6" name="Freeform 6"/>
          <p:cNvSpPr/>
          <p:nvPr/>
        </p:nvSpPr>
        <p:spPr>
          <a:xfrm rot="-66000">
            <a:off x="-41429" y="-175128"/>
            <a:ext cx="18370858" cy="4841884"/>
          </a:xfrm>
          <a:custGeom>
            <a:avLst/>
            <a:gdLst/>
            <a:ahLst/>
            <a:cxnLst/>
            <a:rect l="l" t="t" r="r" b="b"/>
            <a:pathLst>
              <a:path w="18370858" h="4841884">
                <a:moveTo>
                  <a:pt x="86228" y="0"/>
                </a:moveTo>
                <a:lnTo>
                  <a:pt x="18370858" y="351083"/>
                </a:lnTo>
                <a:lnTo>
                  <a:pt x="18284630" y="4841884"/>
                </a:lnTo>
                <a:lnTo>
                  <a:pt x="0" y="4490802"/>
                </a:lnTo>
                <a:lnTo>
                  <a:pt x="86228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-1435" t="-129960" r="-16426" b="-67045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GB"/>
          </a:p>
        </p:txBody>
      </p:sp>
      <p:grpSp>
        <p:nvGrpSpPr>
          <p:cNvPr id="7" name="Group 7"/>
          <p:cNvGrpSpPr/>
          <p:nvPr/>
        </p:nvGrpSpPr>
        <p:grpSpPr>
          <a:xfrm>
            <a:off x="3367558" y="2705210"/>
            <a:ext cx="11552885" cy="5105887"/>
            <a:chOff x="0" y="0"/>
            <a:chExt cx="3042735" cy="134476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042735" cy="1344760"/>
            </a:xfrm>
            <a:custGeom>
              <a:avLst/>
              <a:gdLst/>
              <a:ahLst/>
              <a:cxnLst/>
              <a:rect l="l" t="t" r="r" b="b"/>
              <a:pathLst>
                <a:path w="3042735" h="1344760">
                  <a:moveTo>
                    <a:pt x="0" y="0"/>
                  </a:moveTo>
                  <a:lnTo>
                    <a:pt x="3042735" y="0"/>
                  </a:lnTo>
                  <a:lnTo>
                    <a:pt x="3042735" y="1344760"/>
                  </a:lnTo>
                  <a:lnTo>
                    <a:pt x="0" y="1344760"/>
                  </a:lnTo>
                  <a:close/>
                </a:path>
              </a:pathLst>
            </a:custGeom>
            <a:solidFill>
              <a:srgbClr val="771F28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3042735" cy="1420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896755" y="4045638"/>
            <a:ext cx="10494490" cy="3548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Commuting to work is a key part of daily life and shapes access to jobs, services, and opportunities. How people commute reflects patterns of </a:t>
            </a:r>
            <a:r>
              <a:rPr lang="en-US" sz="2499" b="1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access</a:t>
            </a:r>
            <a:r>
              <a:rPr lang="en-US" sz="2499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2499" b="1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affordability</a:t>
            </a:r>
            <a:r>
              <a:rPr lang="en-US" sz="2499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and </a:t>
            </a:r>
            <a:r>
              <a:rPr lang="en-US" sz="2499" b="1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equity</a:t>
            </a:r>
            <a:r>
              <a:rPr lang="en-US" sz="2499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.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endParaRPr lang="en-US" sz="2499" spc="-49" dirty="0">
              <a:solidFill>
                <a:srgbClr val="FDFDFD"/>
              </a:solidFill>
              <a:latin typeface="Arial" panose="020B0604020202020204" pitchFamily="34" charset="0"/>
              <a:ea typeface="Poppins"/>
              <a:cs typeface="Arial" panose="020B0604020202020204" pitchFamily="34" charset="0"/>
              <a:sym typeface="Poppins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Challenges in commuting contribute to </a:t>
            </a:r>
            <a:r>
              <a:rPr lang="en-US" sz="2499" b="1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mobility gaps</a:t>
            </a:r>
            <a:r>
              <a:rPr lang="en-US" sz="2499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2499" b="1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road congestion</a:t>
            </a:r>
            <a:r>
              <a:rPr lang="en-US" sz="2499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2499" b="1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safety risks</a:t>
            </a:r>
            <a:r>
              <a:rPr lang="en-US" sz="2499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</a:t>
            </a:r>
            <a:r>
              <a:rPr lang="en-US" sz="2499" b="1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longer commute times</a:t>
            </a:r>
            <a:r>
              <a:rPr lang="en-US" sz="2499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, and </a:t>
            </a:r>
            <a:r>
              <a:rPr lang="en-US" sz="2499" b="1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growing inequities </a:t>
            </a:r>
            <a:r>
              <a:rPr lang="en-US" sz="2499" spc="-49" dirty="0">
                <a:solidFill>
                  <a:srgbClr val="FDFDFD"/>
                </a:solidFill>
                <a:latin typeface="Arial" panose="020B0604020202020204" pitchFamily="34" charset="0"/>
                <a:ea typeface="Poppins"/>
                <a:cs typeface="Arial" panose="020B0604020202020204" pitchFamily="34" charset="0"/>
                <a:sym typeface="Poppins"/>
              </a:rPr>
              <a:t>across regions, income levels, and racial groups.</a:t>
            </a:r>
          </a:p>
          <a:p>
            <a:pPr algn="ctr">
              <a:lnSpc>
                <a:spcPts val="3288"/>
              </a:lnSpc>
              <a:spcBef>
                <a:spcPct val="0"/>
              </a:spcBef>
            </a:pPr>
            <a:endParaRPr lang="en-US" sz="2499" spc="-49" dirty="0">
              <a:solidFill>
                <a:srgbClr val="FDFDF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486399" y="3074530"/>
            <a:ext cx="7315200" cy="5691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5000" b="1" spc="-210" dirty="0">
                <a:solidFill>
                  <a:srgbClr val="FDFDFD"/>
                </a:solidFill>
                <a:latin typeface="Arial Bold"/>
                <a:ea typeface="Arial Bold"/>
                <a:cs typeface="Arial Bold"/>
                <a:sym typeface="Arial Bold"/>
              </a:rPr>
              <a:t>The Commute Challenge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334000" y="3669956"/>
            <a:ext cx="7315895" cy="119957"/>
            <a:chOff x="0" y="0"/>
            <a:chExt cx="881231" cy="31593"/>
          </a:xfrm>
        </p:grpSpPr>
        <p:sp>
          <p:nvSpPr>
            <p:cNvPr id="13" name="Freeform 13"/>
            <p:cNvSpPr/>
            <p:nvPr/>
          </p:nvSpPr>
          <p:spPr>
            <a:xfrm>
              <a:off x="13960" y="0"/>
              <a:ext cx="867271" cy="12543"/>
            </a:xfrm>
            <a:custGeom>
              <a:avLst/>
              <a:gdLst/>
              <a:ahLst/>
              <a:cxnLst/>
              <a:rect l="l" t="t" r="r" b="b"/>
              <a:pathLst>
                <a:path w="867271" h="12543">
                  <a:moveTo>
                    <a:pt x="6272" y="0"/>
                  </a:moveTo>
                  <a:lnTo>
                    <a:pt x="860999" y="0"/>
                  </a:lnTo>
                  <a:cubicBezTo>
                    <a:pt x="862663" y="0"/>
                    <a:pt x="864258" y="661"/>
                    <a:pt x="865434" y="1837"/>
                  </a:cubicBezTo>
                  <a:cubicBezTo>
                    <a:pt x="866610" y="3013"/>
                    <a:pt x="867271" y="4608"/>
                    <a:pt x="867271" y="6272"/>
                  </a:cubicBezTo>
                  <a:lnTo>
                    <a:pt x="867271" y="6272"/>
                  </a:lnTo>
                  <a:cubicBezTo>
                    <a:pt x="867271" y="7935"/>
                    <a:pt x="866610" y="9530"/>
                    <a:pt x="865434" y="10706"/>
                  </a:cubicBezTo>
                  <a:cubicBezTo>
                    <a:pt x="864258" y="11882"/>
                    <a:pt x="862663" y="12543"/>
                    <a:pt x="86099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86727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9448800" cy="10287000"/>
          </a:xfrm>
          <a:custGeom>
            <a:avLst/>
            <a:gdLst/>
            <a:ahLst/>
            <a:cxnLst/>
            <a:rect l="l" t="t" r="r" b="b"/>
            <a:pathLst>
              <a:path w="9680728" h="10287000">
                <a:moveTo>
                  <a:pt x="0" y="0"/>
                </a:moveTo>
                <a:lnTo>
                  <a:pt x="9680728" y="0"/>
                </a:lnTo>
                <a:lnTo>
                  <a:pt x="968072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</a:blip>
            <a:stretch>
              <a:fillRect t="-13931" b="-11543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583795" y="769491"/>
            <a:ext cx="8513138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Bahrain 2030 Vision: </a:t>
            </a:r>
          </a:p>
          <a:p>
            <a:pPr algn="l">
              <a:lnSpc>
                <a:spcPts val="5750"/>
              </a:lnSpc>
            </a:pPr>
            <a:r>
              <a:rPr lang="en-US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Transport Highlights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698662" y="753615"/>
            <a:ext cx="8513138" cy="155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0"/>
              </a:lnSpc>
            </a:pPr>
            <a:r>
              <a:rPr lang="en-US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California Commute Patterns:</a:t>
            </a:r>
          </a:p>
          <a:p>
            <a:pPr algn="l">
              <a:lnSpc>
                <a:spcPts val="5750"/>
              </a:lnSpc>
            </a:pPr>
            <a:r>
              <a:rPr lang="en-US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Case Study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715472" y="2505075"/>
            <a:ext cx="3292919" cy="47625"/>
            <a:chOff x="0" y="0"/>
            <a:chExt cx="86727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7271" cy="12543"/>
            </a:xfrm>
            <a:custGeom>
              <a:avLst/>
              <a:gdLst/>
              <a:ahLst/>
              <a:cxnLst/>
              <a:rect l="l" t="t" r="r" b="b"/>
              <a:pathLst>
                <a:path w="867271" h="12543">
                  <a:moveTo>
                    <a:pt x="6272" y="0"/>
                  </a:moveTo>
                  <a:lnTo>
                    <a:pt x="860999" y="0"/>
                  </a:lnTo>
                  <a:cubicBezTo>
                    <a:pt x="862663" y="0"/>
                    <a:pt x="864258" y="661"/>
                    <a:pt x="865434" y="1837"/>
                  </a:cubicBezTo>
                  <a:cubicBezTo>
                    <a:pt x="866610" y="3013"/>
                    <a:pt x="867271" y="4608"/>
                    <a:pt x="867271" y="6272"/>
                  </a:cubicBezTo>
                  <a:lnTo>
                    <a:pt x="867271" y="6272"/>
                  </a:lnTo>
                  <a:cubicBezTo>
                    <a:pt x="867271" y="7935"/>
                    <a:pt x="866610" y="9530"/>
                    <a:pt x="865434" y="10706"/>
                  </a:cubicBezTo>
                  <a:cubicBezTo>
                    <a:pt x="864258" y="11882"/>
                    <a:pt x="862663" y="12543"/>
                    <a:pt x="86099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86727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698662" y="2481263"/>
            <a:ext cx="3292919" cy="47625"/>
            <a:chOff x="0" y="0"/>
            <a:chExt cx="867271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67271" cy="12543"/>
            </a:xfrm>
            <a:custGeom>
              <a:avLst/>
              <a:gdLst/>
              <a:ahLst/>
              <a:cxnLst/>
              <a:rect l="l" t="t" r="r" b="b"/>
              <a:pathLst>
                <a:path w="867271" h="12543">
                  <a:moveTo>
                    <a:pt x="6272" y="0"/>
                  </a:moveTo>
                  <a:lnTo>
                    <a:pt x="860999" y="0"/>
                  </a:lnTo>
                  <a:cubicBezTo>
                    <a:pt x="862663" y="0"/>
                    <a:pt x="864258" y="661"/>
                    <a:pt x="865434" y="1837"/>
                  </a:cubicBezTo>
                  <a:cubicBezTo>
                    <a:pt x="866610" y="3013"/>
                    <a:pt x="867271" y="4608"/>
                    <a:pt x="867271" y="6272"/>
                  </a:cubicBezTo>
                  <a:lnTo>
                    <a:pt x="867271" y="6272"/>
                  </a:lnTo>
                  <a:cubicBezTo>
                    <a:pt x="867271" y="7935"/>
                    <a:pt x="866610" y="9530"/>
                    <a:pt x="865434" y="10706"/>
                  </a:cubicBezTo>
                  <a:cubicBezTo>
                    <a:pt x="864258" y="11882"/>
                    <a:pt x="862663" y="12543"/>
                    <a:pt x="86099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86727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33857" y="3486330"/>
            <a:ext cx="989685" cy="752161"/>
          </a:xfrm>
          <a:custGeom>
            <a:avLst/>
            <a:gdLst/>
            <a:ahLst/>
            <a:cxnLst/>
            <a:rect l="l" t="t" r="r" b="b"/>
            <a:pathLst>
              <a:path w="989685" h="752161">
                <a:moveTo>
                  <a:pt x="0" y="0"/>
                </a:moveTo>
                <a:lnTo>
                  <a:pt x="989686" y="0"/>
                </a:lnTo>
                <a:lnTo>
                  <a:pt x="989686" y="752161"/>
                </a:lnTo>
                <a:lnTo>
                  <a:pt x="0" y="7521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TextBox 12"/>
          <p:cNvSpPr txBox="1"/>
          <p:nvPr/>
        </p:nvSpPr>
        <p:spPr>
          <a:xfrm>
            <a:off x="1779855" y="3515511"/>
            <a:ext cx="7149873" cy="858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A world-class infrastructure links Bahrain to the global economy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83795" y="4759395"/>
            <a:ext cx="8513138" cy="409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part of its long-term vision, the Kingdom aims include:</a:t>
            </a:r>
          </a:p>
        </p:txBody>
      </p:sp>
      <p:sp>
        <p:nvSpPr>
          <p:cNvPr id="14" name="Freeform 14"/>
          <p:cNvSpPr/>
          <p:nvPr/>
        </p:nvSpPr>
        <p:spPr>
          <a:xfrm>
            <a:off x="583795" y="5543621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1"/>
                </a:lnTo>
                <a:lnTo>
                  <a:pt x="0" y="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583795" y="6438900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1"/>
                </a:lnTo>
                <a:lnTo>
                  <a:pt x="0" y="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>
            <a:off x="583795" y="7353300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0"/>
                </a:lnTo>
                <a:lnTo>
                  <a:pt x="0" y="4803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TextBox 17"/>
          <p:cNvSpPr txBox="1"/>
          <p:nvPr/>
        </p:nvSpPr>
        <p:spPr>
          <a:xfrm>
            <a:off x="1225765" y="5546888"/>
            <a:ext cx="6479509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Accessible &amp; Affordable Public Transport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5765" y="6465880"/>
            <a:ext cx="6293088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Strategic Planning for Transport Networks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5765" y="7372194"/>
            <a:ext cx="6021930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399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Private Sector as a Partner in Progress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461295" y="3518606"/>
            <a:ext cx="7412232" cy="171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Varying commuting choices across regions and ethnic groups, raising important questions about the inclusiveness and efficiency of the transportation system. </a:t>
            </a:r>
          </a:p>
        </p:txBody>
      </p:sp>
      <p:sp>
        <p:nvSpPr>
          <p:cNvPr id="21" name="Freeform 21"/>
          <p:cNvSpPr/>
          <p:nvPr/>
        </p:nvSpPr>
        <p:spPr>
          <a:xfrm>
            <a:off x="9698662" y="3613856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1"/>
                </a:lnTo>
                <a:lnTo>
                  <a:pt x="0" y="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74DADB1F-A3D7-1BEA-6F6E-13AD8C889BF2}"/>
              </a:ext>
            </a:extLst>
          </p:cNvPr>
          <p:cNvSpPr txBox="1"/>
          <p:nvPr/>
        </p:nvSpPr>
        <p:spPr>
          <a:xfrm>
            <a:off x="10483066" y="5783806"/>
            <a:ext cx="7412232" cy="1705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GB" sz="24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Longstanding challenges with traffic congestion and mobility, making it a valuable case study for understanding the relationship of various aspects with regards to public transit system.</a:t>
            </a:r>
            <a:endParaRPr lang="en-US" sz="2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AFB94F54-84CF-AF9E-D65A-A643C89F5874}"/>
              </a:ext>
            </a:extLst>
          </p:cNvPr>
          <p:cNvSpPr/>
          <p:nvPr/>
        </p:nvSpPr>
        <p:spPr>
          <a:xfrm>
            <a:off x="9698662" y="5789249"/>
            <a:ext cx="506320" cy="480371"/>
          </a:xfrm>
          <a:custGeom>
            <a:avLst/>
            <a:gdLst/>
            <a:ahLst/>
            <a:cxnLst/>
            <a:rect l="l" t="t" r="r" b="b"/>
            <a:pathLst>
              <a:path w="506320" h="480371">
                <a:moveTo>
                  <a:pt x="0" y="0"/>
                </a:moveTo>
                <a:lnTo>
                  <a:pt x="506320" y="0"/>
                </a:lnTo>
                <a:lnTo>
                  <a:pt x="506320" y="480371"/>
                </a:lnTo>
                <a:lnTo>
                  <a:pt x="0" y="480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11" grpId="0" animBg="1"/>
      <p:bldP spid="12" grpId="0"/>
      <p:bldP spid="13" grpId="0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9600" y="-219075"/>
            <a:ext cx="9753600" cy="10772775"/>
            <a:chOff x="0" y="0"/>
            <a:chExt cx="2408296" cy="26930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693070"/>
            </a:xfrm>
            <a:custGeom>
              <a:avLst/>
              <a:gdLst/>
              <a:ahLst/>
              <a:cxnLst/>
              <a:rect l="l" t="t" r="r" b="b"/>
              <a:pathLst>
                <a:path w="2408296" h="2693070">
                  <a:moveTo>
                    <a:pt x="43180" y="0"/>
                  </a:moveTo>
                  <a:lnTo>
                    <a:pt x="2365116" y="0"/>
                  </a:lnTo>
                  <a:cubicBezTo>
                    <a:pt x="2388964" y="0"/>
                    <a:pt x="2408296" y="19332"/>
                    <a:pt x="2408296" y="43180"/>
                  </a:cubicBezTo>
                  <a:lnTo>
                    <a:pt x="2408296" y="2649890"/>
                  </a:lnTo>
                  <a:cubicBezTo>
                    <a:pt x="2408296" y="2673738"/>
                    <a:pt x="2388964" y="2693070"/>
                    <a:pt x="2365116" y="2693070"/>
                  </a:cubicBezTo>
                  <a:lnTo>
                    <a:pt x="43180" y="2693070"/>
                  </a:lnTo>
                  <a:cubicBezTo>
                    <a:pt x="31728" y="2693070"/>
                    <a:pt x="20745" y="2688521"/>
                    <a:pt x="12647" y="2680423"/>
                  </a:cubicBezTo>
                  <a:cubicBezTo>
                    <a:pt x="4549" y="2672325"/>
                    <a:pt x="0" y="2661342"/>
                    <a:pt x="0" y="2649890"/>
                  </a:cubicBezTo>
                  <a:lnTo>
                    <a:pt x="0" y="43180"/>
                  </a:lnTo>
                  <a:cubicBezTo>
                    <a:pt x="0" y="19332"/>
                    <a:pt x="19332" y="0"/>
                    <a:pt x="43180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408296" cy="2674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2148663"/>
            <a:ext cx="3292919" cy="47625"/>
            <a:chOff x="0" y="0"/>
            <a:chExt cx="867271" cy="125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67271" cy="12543"/>
            </a:xfrm>
            <a:custGeom>
              <a:avLst/>
              <a:gdLst/>
              <a:ahLst/>
              <a:cxnLst/>
              <a:rect l="l" t="t" r="r" b="b"/>
              <a:pathLst>
                <a:path w="867271" h="12543">
                  <a:moveTo>
                    <a:pt x="6272" y="0"/>
                  </a:moveTo>
                  <a:lnTo>
                    <a:pt x="860999" y="0"/>
                  </a:lnTo>
                  <a:cubicBezTo>
                    <a:pt x="862663" y="0"/>
                    <a:pt x="864258" y="661"/>
                    <a:pt x="865434" y="1837"/>
                  </a:cubicBezTo>
                  <a:cubicBezTo>
                    <a:pt x="866610" y="3013"/>
                    <a:pt x="867271" y="4608"/>
                    <a:pt x="867271" y="6272"/>
                  </a:cubicBezTo>
                  <a:lnTo>
                    <a:pt x="867271" y="6272"/>
                  </a:lnTo>
                  <a:cubicBezTo>
                    <a:pt x="867271" y="7935"/>
                    <a:pt x="866610" y="9530"/>
                    <a:pt x="865434" y="10706"/>
                  </a:cubicBezTo>
                  <a:cubicBezTo>
                    <a:pt x="864258" y="11882"/>
                    <a:pt x="862663" y="12543"/>
                    <a:pt x="86099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86727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321619" y="607000"/>
            <a:ext cx="1928268" cy="1483995"/>
          </a:xfrm>
          <a:custGeom>
            <a:avLst/>
            <a:gdLst/>
            <a:ahLst/>
            <a:cxnLst/>
            <a:rect l="l" t="t" r="r" b="b"/>
            <a:pathLst>
              <a:path w="1928268" h="1483995">
                <a:moveTo>
                  <a:pt x="0" y="0"/>
                </a:moveTo>
                <a:lnTo>
                  <a:pt x="1928268" y="0"/>
                </a:lnTo>
                <a:lnTo>
                  <a:pt x="1928268" y="1483995"/>
                </a:lnTo>
                <a:lnTo>
                  <a:pt x="0" y="1483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9961100" y="1018797"/>
            <a:ext cx="7099164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Target Audience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961100" y="2124851"/>
            <a:ext cx="3292919" cy="47625"/>
            <a:chOff x="0" y="0"/>
            <a:chExt cx="867271" cy="125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67271" cy="12543"/>
            </a:xfrm>
            <a:custGeom>
              <a:avLst/>
              <a:gdLst/>
              <a:ahLst/>
              <a:cxnLst/>
              <a:rect l="l" t="t" r="r" b="b"/>
              <a:pathLst>
                <a:path w="867271" h="12543">
                  <a:moveTo>
                    <a:pt x="6272" y="0"/>
                  </a:moveTo>
                  <a:lnTo>
                    <a:pt x="860999" y="0"/>
                  </a:lnTo>
                  <a:cubicBezTo>
                    <a:pt x="862663" y="0"/>
                    <a:pt x="864258" y="661"/>
                    <a:pt x="865434" y="1837"/>
                  </a:cubicBezTo>
                  <a:cubicBezTo>
                    <a:pt x="866610" y="3013"/>
                    <a:pt x="867271" y="4608"/>
                    <a:pt x="867271" y="6272"/>
                  </a:cubicBezTo>
                  <a:lnTo>
                    <a:pt x="867271" y="6272"/>
                  </a:lnTo>
                  <a:cubicBezTo>
                    <a:pt x="867271" y="7935"/>
                    <a:pt x="866610" y="9530"/>
                    <a:pt x="865434" y="10706"/>
                  </a:cubicBezTo>
                  <a:cubicBezTo>
                    <a:pt x="864258" y="11882"/>
                    <a:pt x="862663" y="12543"/>
                    <a:pt x="86099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86727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5337311" y="607000"/>
            <a:ext cx="1370354" cy="1483652"/>
          </a:xfrm>
          <a:custGeom>
            <a:avLst/>
            <a:gdLst/>
            <a:ahLst/>
            <a:cxnLst/>
            <a:rect l="l" t="t" r="r" b="b"/>
            <a:pathLst>
              <a:path w="1370354" h="1483652">
                <a:moveTo>
                  <a:pt x="0" y="0"/>
                </a:moveTo>
                <a:lnTo>
                  <a:pt x="1370355" y="0"/>
                </a:lnTo>
                <a:lnTo>
                  <a:pt x="1370355" y="1483652"/>
                </a:lnTo>
                <a:lnTo>
                  <a:pt x="0" y="14836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Freeform 14"/>
          <p:cNvSpPr/>
          <p:nvPr/>
        </p:nvSpPr>
        <p:spPr>
          <a:xfrm>
            <a:off x="11955635" y="3771523"/>
            <a:ext cx="1646459" cy="1502394"/>
          </a:xfrm>
          <a:custGeom>
            <a:avLst/>
            <a:gdLst/>
            <a:ahLst/>
            <a:cxnLst/>
            <a:rect l="l" t="t" r="r" b="b"/>
            <a:pathLst>
              <a:path w="1646459" h="1502394">
                <a:moveTo>
                  <a:pt x="0" y="0"/>
                </a:moveTo>
                <a:lnTo>
                  <a:pt x="1646459" y="0"/>
                </a:lnTo>
                <a:lnTo>
                  <a:pt x="1646459" y="1502395"/>
                </a:lnTo>
                <a:lnTo>
                  <a:pt x="0" y="15023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5" name="Freeform 15"/>
          <p:cNvSpPr/>
          <p:nvPr/>
        </p:nvSpPr>
        <p:spPr>
          <a:xfrm>
            <a:off x="13877578" y="3649526"/>
            <a:ext cx="1678631" cy="1734004"/>
          </a:xfrm>
          <a:custGeom>
            <a:avLst/>
            <a:gdLst/>
            <a:ahLst/>
            <a:cxnLst/>
            <a:rect l="l" t="t" r="r" b="b"/>
            <a:pathLst>
              <a:path w="1678631" h="1734004">
                <a:moveTo>
                  <a:pt x="0" y="0"/>
                </a:moveTo>
                <a:lnTo>
                  <a:pt x="1678631" y="0"/>
                </a:lnTo>
                <a:lnTo>
                  <a:pt x="1678631" y="1734004"/>
                </a:lnTo>
                <a:lnTo>
                  <a:pt x="0" y="17340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6932" t="-44553" r="-220296" b="-42557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6" name="Freeform 16"/>
          <p:cNvSpPr/>
          <p:nvPr/>
        </p:nvSpPr>
        <p:spPr>
          <a:xfrm rot="-133125">
            <a:off x="13257834" y="6235231"/>
            <a:ext cx="1190455" cy="889662"/>
          </a:xfrm>
          <a:custGeom>
            <a:avLst/>
            <a:gdLst/>
            <a:ahLst/>
            <a:cxnLst/>
            <a:rect l="l" t="t" r="r" b="b"/>
            <a:pathLst>
              <a:path w="1190455" h="889662">
                <a:moveTo>
                  <a:pt x="0" y="334760"/>
                </a:moveTo>
                <a:lnTo>
                  <a:pt x="1005760" y="0"/>
                </a:lnTo>
                <a:lnTo>
                  <a:pt x="1190455" y="554902"/>
                </a:lnTo>
                <a:lnTo>
                  <a:pt x="184695" y="889662"/>
                </a:lnTo>
                <a:lnTo>
                  <a:pt x="0" y="334760"/>
                </a:lnTo>
                <a:close/>
              </a:path>
            </a:pathLst>
          </a:custGeom>
          <a:blipFill>
            <a:blip r:embed="rId8"/>
            <a:stretch>
              <a:fillRect l="-71494" t="-3382" r="-129399" b="-4105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7" name="Freeform 17"/>
          <p:cNvSpPr/>
          <p:nvPr/>
        </p:nvSpPr>
        <p:spPr>
          <a:xfrm>
            <a:off x="12030337" y="7178553"/>
            <a:ext cx="3694482" cy="531009"/>
          </a:xfrm>
          <a:custGeom>
            <a:avLst/>
            <a:gdLst/>
            <a:ahLst/>
            <a:cxnLst/>
            <a:rect l="l" t="t" r="r" b="b"/>
            <a:pathLst>
              <a:path w="3694482" h="531009">
                <a:moveTo>
                  <a:pt x="0" y="0"/>
                </a:moveTo>
                <a:lnTo>
                  <a:pt x="3694482" y="0"/>
                </a:lnTo>
                <a:lnTo>
                  <a:pt x="3694482" y="531009"/>
                </a:lnTo>
                <a:lnTo>
                  <a:pt x="0" y="53100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72902" t="-235377" b="-9618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4" name="TextBox 24"/>
          <p:cNvSpPr txBox="1"/>
          <p:nvPr/>
        </p:nvSpPr>
        <p:spPr>
          <a:xfrm>
            <a:off x="1028700" y="1076325"/>
            <a:ext cx="8513138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5000" b="1" spc="-210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Objectives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950483" y="3078103"/>
            <a:ext cx="3774335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Government Authorities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955635" y="5585305"/>
            <a:ext cx="4469178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Public Transport Companies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955635" y="8271976"/>
            <a:ext cx="5522517" cy="397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Research &amp; Academic Institutions 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1776D22-94C5-12A2-A458-7B7FDC2D90C2}"/>
              </a:ext>
            </a:extLst>
          </p:cNvPr>
          <p:cNvSpPr/>
          <p:nvPr/>
        </p:nvSpPr>
        <p:spPr>
          <a:xfrm>
            <a:off x="10764838" y="3095888"/>
            <a:ext cx="533400" cy="536570"/>
          </a:xfrm>
          <a:prstGeom prst="ellipse">
            <a:avLst/>
          </a:prstGeom>
          <a:solidFill>
            <a:srgbClr val="771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13D0036-A772-8E2F-86F2-B8DEAAA6FA63}"/>
              </a:ext>
            </a:extLst>
          </p:cNvPr>
          <p:cNvSpPr/>
          <p:nvPr/>
        </p:nvSpPr>
        <p:spPr>
          <a:xfrm>
            <a:off x="10764838" y="5479648"/>
            <a:ext cx="533400" cy="536570"/>
          </a:xfrm>
          <a:prstGeom prst="ellipse">
            <a:avLst/>
          </a:prstGeom>
          <a:solidFill>
            <a:srgbClr val="771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5EFEC85-9571-C9CC-3E93-32E35D74074C}"/>
              </a:ext>
            </a:extLst>
          </p:cNvPr>
          <p:cNvSpPr/>
          <p:nvPr/>
        </p:nvSpPr>
        <p:spPr>
          <a:xfrm>
            <a:off x="10801827" y="8245697"/>
            <a:ext cx="533400" cy="536570"/>
          </a:xfrm>
          <a:prstGeom prst="ellipse">
            <a:avLst/>
          </a:prstGeom>
          <a:solidFill>
            <a:srgbClr val="771F2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E4FAD5A-C89C-6A7D-13B7-2365476CA2CA}"/>
              </a:ext>
            </a:extLst>
          </p:cNvPr>
          <p:cNvGrpSpPr/>
          <p:nvPr/>
        </p:nvGrpSpPr>
        <p:grpSpPr>
          <a:xfrm>
            <a:off x="842138" y="3086100"/>
            <a:ext cx="7606402" cy="5088088"/>
            <a:chOff x="842138" y="3086100"/>
            <a:chExt cx="7606402" cy="5088088"/>
          </a:xfrm>
        </p:grpSpPr>
        <p:sp>
          <p:nvSpPr>
            <p:cNvPr id="22" name="TextBox 22"/>
            <p:cNvSpPr txBox="1"/>
            <p:nvPr/>
          </p:nvSpPr>
          <p:spPr>
            <a:xfrm>
              <a:off x="1731767" y="4533900"/>
              <a:ext cx="6716773" cy="833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Influence of Socioeconomic Factors i.e., income on Commute Choices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720881" y="7341139"/>
              <a:ext cx="6716773" cy="833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Insights Applicable to Bahrain Transportation Goals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720881" y="3086100"/>
              <a:ext cx="6716773" cy="8330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Geographic and Demographic Trends in Commute Choices</a:t>
              </a: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C714FB9-32E3-4378-DBD2-593ED7D12E6D}"/>
                </a:ext>
              </a:extLst>
            </p:cNvPr>
            <p:cNvSpPr/>
            <p:nvPr/>
          </p:nvSpPr>
          <p:spPr>
            <a:xfrm>
              <a:off x="842138" y="3334370"/>
              <a:ext cx="533400" cy="536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31DE4C0-0DDE-299A-EFC6-4591DBF8CAEA}"/>
                </a:ext>
              </a:extLst>
            </p:cNvPr>
            <p:cNvSpPr/>
            <p:nvPr/>
          </p:nvSpPr>
          <p:spPr>
            <a:xfrm>
              <a:off x="847849" y="4647367"/>
              <a:ext cx="533400" cy="536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DF26E00-629E-E89A-31A9-DB24360814FF}"/>
                </a:ext>
              </a:extLst>
            </p:cNvPr>
            <p:cNvSpPr/>
            <p:nvPr/>
          </p:nvSpPr>
          <p:spPr>
            <a:xfrm>
              <a:off x="863909" y="7401652"/>
              <a:ext cx="533400" cy="536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A5605BD-7B56-5789-8D65-BD4D6EBBCA42}"/>
                </a:ext>
              </a:extLst>
            </p:cNvPr>
            <p:cNvSpPr/>
            <p:nvPr/>
          </p:nvSpPr>
          <p:spPr>
            <a:xfrm>
              <a:off x="842138" y="6024509"/>
              <a:ext cx="533400" cy="53657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22">
              <a:extLst>
                <a:ext uri="{FF2B5EF4-FFF2-40B4-BE49-F238E27FC236}">
                  <a16:creationId xmlns:a16="http://schemas.microsoft.com/office/drawing/2014/main" id="{DD8A45E1-98DA-75D6-671E-A58CD11219A8}"/>
                </a:ext>
              </a:extLst>
            </p:cNvPr>
            <p:cNvSpPr txBox="1"/>
            <p:nvPr/>
          </p:nvSpPr>
          <p:spPr>
            <a:xfrm>
              <a:off x="1731767" y="6057900"/>
              <a:ext cx="6716773" cy="3970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3359"/>
                </a:lnSpc>
              </a:pPr>
              <a:r>
                <a:rPr lang="en-US" sz="2399" dirty="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Overtime Shifts in Commute Patterns</a:t>
              </a:r>
            </a:p>
          </p:txBody>
        </p:sp>
      </p:grp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3" grpId="0" animBg="1"/>
      <p:bldP spid="14" grpId="0" animBg="1"/>
      <p:bldP spid="15" grpId="0" animBg="1"/>
      <p:bldP spid="16" grpId="0" animBg="1"/>
      <p:bldP spid="17" grpId="0" animBg="1"/>
      <p:bldP spid="26" grpId="0"/>
      <p:bldP spid="27" grpId="0"/>
      <p:bldP spid="28" grpId="0"/>
      <p:bldP spid="53" grpId="0" animBg="1"/>
      <p:bldP spid="54" grpId="0" animBg="1"/>
      <p:bldP spid="5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1F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30961" y="4197586"/>
            <a:ext cx="2408400" cy="2923200"/>
            <a:chOff x="0" y="0"/>
            <a:chExt cx="787714" cy="80778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87714" cy="807783"/>
            </a:xfrm>
            <a:custGeom>
              <a:avLst/>
              <a:gdLst/>
              <a:ahLst/>
              <a:cxnLst/>
              <a:rect l="l" t="t" r="r" b="b"/>
              <a:pathLst>
                <a:path w="787714" h="807783">
                  <a:moveTo>
                    <a:pt x="44005" y="0"/>
                  </a:moveTo>
                  <a:lnTo>
                    <a:pt x="743708" y="0"/>
                  </a:lnTo>
                  <a:cubicBezTo>
                    <a:pt x="755379" y="0"/>
                    <a:pt x="766572" y="4636"/>
                    <a:pt x="774825" y="12889"/>
                  </a:cubicBezTo>
                  <a:cubicBezTo>
                    <a:pt x="783077" y="21141"/>
                    <a:pt x="787714" y="32334"/>
                    <a:pt x="787714" y="44005"/>
                  </a:cubicBezTo>
                  <a:lnTo>
                    <a:pt x="787714" y="763778"/>
                  </a:lnTo>
                  <a:cubicBezTo>
                    <a:pt x="787714" y="775449"/>
                    <a:pt x="783077" y="786641"/>
                    <a:pt x="774825" y="794894"/>
                  </a:cubicBezTo>
                  <a:cubicBezTo>
                    <a:pt x="766572" y="803146"/>
                    <a:pt x="755379" y="807783"/>
                    <a:pt x="743708" y="807783"/>
                  </a:cubicBezTo>
                  <a:lnTo>
                    <a:pt x="44005" y="807783"/>
                  </a:lnTo>
                  <a:cubicBezTo>
                    <a:pt x="32334" y="807783"/>
                    <a:pt x="21141" y="803146"/>
                    <a:pt x="12889" y="794894"/>
                  </a:cubicBezTo>
                  <a:cubicBezTo>
                    <a:pt x="4636" y="786641"/>
                    <a:pt x="0" y="775449"/>
                    <a:pt x="0" y="763778"/>
                  </a:cubicBezTo>
                  <a:lnTo>
                    <a:pt x="0" y="44005"/>
                  </a:lnTo>
                  <a:cubicBezTo>
                    <a:pt x="0" y="32334"/>
                    <a:pt x="4636" y="21141"/>
                    <a:pt x="12889" y="12889"/>
                  </a:cubicBezTo>
                  <a:cubicBezTo>
                    <a:pt x="21141" y="4636"/>
                    <a:pt x="32334" y="0"/>
                    <a:pt x="440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787714" cy="788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89811" y="4194102"/>
            <a:ext cx="2408400" cy="2923200"/>
            <a:chOff x="0" y="0"/>
            <a:chExt cx="787714" cy="80778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87714" cy="807783"/>
            </a:xfrm>
            <a:custGeom>
              <a:avLst/>
              <a:gdLst/>
              <a:ahLst/>
              <a:cxnLst/>
              <a:rect l="l" t="t" r="r" b="b"/>
              <a:pathLst>
                <a:path w="787714" h="807783">
                  <a:moveTo>
                    <a:pt x="44005" y="0"/>
                  </a:moveTo>
                  <a:lnTo>
                    <a:pt x="743708" y="0"/>
                  </a:lnTo>
                  <a:cubicBezTo>
                    <a:pt x="755379" y="0"/>
                    <a:pt x="766572" y="4636"/>
                    <a:pt x="774825" y="12889"/>
                  </a:cubicBezTo>
                  <a:cubicBezTo>
                    <a:pt x="783077" y="21141"/>
                    <a:pt x="787714" y="32334"/>
                    <a:pt x="787714" y="44005"/>
                  </a:cubicBezTo>
                  <a:lnTo>
                    <a:pt x="787714" y="763778"/>
                  </a:lnTo>
                  <a:cubicBezTo>
                    <a:pt x="787714" y="775449"/>
                    <a:pt x="783077" y="786641"/>
                    <a:pt x="774825" y="794894"/>
                  </a:cubicBezTo>
                  <a:cubicBezTo>
                    <a:pt x="766572" y="803146"/>
                    <a:pt x="755379" y="807783"/>
                    <a:pt x="743708" y="807783"/>
                  </a:cubicBezTo>
                  <a:lnTo>
                    <a:pt x="44005" y="807783"/>
                  </a:lnTo>
                  <a:cubicBezTo>
                    <a:pt x="32334" y="807783"/>
                    <a:pt x="21141" y="803146"/>
                    <a:pt x="12889" y="794894"/>
                  </a:cubicBezTo>
                  <a:cubicBezTo>
                    <a:pt x="4636" y="786641"/>
                    <a:pt x="0" y="775449"/>
                    <a:pt x="0" y="763778"/>
                  </a:cubicBezTo>
                  <a:lnTo>
                    <a:pt x="0" y="44005"/>
                  </a:lnTo>
                  <a:cubicBezTo>
                    <a:pt x="0" y="32334"/>
                    <a:pt x="4636" y="21141"/>
                    <a:pt x="12889" y="12889"/>
                  </a:cubicBezTo>
                  <a:cubicBezTo>
                    <a:pt x="21141" y="4636"/>
                    <a:pt x="32334" y="0"/>
                    <a:pt x="440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050"/>
              <a:ext cx="787714" cy="788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302588" y="4162372"/>
            <a:ext cx="4312215" cy="2973518"/>
            <a:chOff x="-622429" y="-13887"/>
            <a:chExt cx="1409826" cy="820639"/>
          </a:xfrm>
        </p:grpSpPr>
        <p:sp>
          <p:nvSpPr>
            <p:cNvPr id="9" name="Freeform 9"/>
            <p:cNvSpPr/>
            <p:nvPr/>
          </p:nvSpPr>
          <p:spPr>
            <a:xfrm>
              <a:off x="-622429" y="-13887"/>
              <a:ext cx="787397" cy="806752"/>
            </a:xfrm>
            <a:custGeom>
              <a:avLst/>
              <a:gdLst/>
              <a:ahLst/>
              <a:cxnLst/>
              <a:rect l="l" t="t" r="r" b="b"/>
              <a:pathLst>
                <a:path w="787397" h="806752">
                  <a:moveTo>
                    <a:pt x="44023" y="0"/>
                  </a:moveTo>
                  <a:lnTo>
                    <a:pt x="743375" y="0"/>
                  </a:lnTo>
                  <a:cubicBezTo>
                    <a:pt x="767688" y="0"/>
                    <a:pt x="787397" y="19710"/>
                    <a:pt x="787397" y="44023"/>
                  </a:cubicBezTo>
                  <a:lnTo>
                    <a:pt x="787397" y="762729"/>
                  </a:lnTo>
                  <a:cubicBezTo>
                    <a:pt x="787397" y="787042"/>
                    <a:pt x="767688" y="806752"/>
                    <a:pt x="743375" y="806752"/>
                  </a:cubicBezTo>
                  <a:lnTo>
                    <a:pt x="44023" y="806752"/>
                  </a:lnTo>
                  <a:cubicBezTo>
                    <a:pt x="19710" y="806752"/>
                    <a:pt x="0" y="787042"/>
                    <a:pt x="0" y="762729"/>
                  </a:cubicBezTo>
                  <a:lnTo>
                    <a:pt x="0" y="44023"/>
                  </a:lnTo>
                  <a:cubicBezTo>
                    <a:pt x="0" y="19710"/>
                    <a:pt x="19710" y="0"/>
                    <a:pt x="4402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787397" cy="787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047889" y="4185651"/>
            <a:ext cx="2408400" cy="2923200"/>
            <a:chOff x="0" y="0"/>
            <a:chExt cx="788002" cy="8067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002" cy="806752"/>
            </a:xfrm>
            <a:custGeom>
              <a:avLst/>
              <a:gdLst/>
              <a:ahLst/>
              <a:cxnLst/>
              <a:rect l="l" t="t" r="r" b="b"/>
              <a:pathLst>
                <a:path w="788002" h="806752">
                  <a:moveTo>
                    <a:pt x="43989" y="0"/>
                  </a:moveTo>
                  <a:lnTo>
                    <a:pt x="744013" y="0"/>
                  </a:lnTo>
                  <a:cubicBezTo>
                    <a:pt x="755680" y="0"/>
                    <a:pt x="766869" y="4635"/>
                    <a:pt x="775118" y="12884"/>
                  </a:cubicBezTo>
                  <a:cubicBezTo>
                    <a:pt x="783368" y="21134"/>
                    <a:pt x="788002" y="32322"/>
                    <a:pt x="788002" y="43989"/>
                  </a:cubicBezTo>
                  <a:lnTo>
                    <a:pt x="788002" y="762763"/>
                  </a:lnTo>
                  <a:cubicBezTo>
                    <a:pt x="788002" y="774429"/>
                    <a:pt x="783368" y="785618"/>
                    <a:pt x="775118" y="793868"/>
                  </a:cubicBezTo>
                  <a:cubicBezTo>
                    <a:pt x="766869" y="802117"/>
                    <a:pt x="755680" y="806752"/>
                    <a:pt x="744013" y="806752"/>
                  </a:cubicBezTo>
                  <a:lnTo>
                    <a:pt x="43989" y="806752"/>
                  </a:lnTo>
                  <a:cubicBezTo>
                    <a:pt x="32322" y="806752"/>
                    <a:pt x="21134" y="802117"/>
                    <a:pt x="12884" y="793868"/>
                  </a:cubicBezTo>
                  <a:cubicBezTo>
                    <a:pt x="4635" y="785618"/>
                    <a:pt x="0" y="774429"/>
                    <a:pt x="0" y="762763"/>
                  </a:cubicBezTo>
                  <a:lnTo>
                    <a:pt x="0" y="43989"/>
                  </a:lnTo>
                  <a:cubicBezTo>
                    <a:pt x="0" y="32322"/>
                    <a:pt x="4635" y="21134"/>
                    <a:pt x="12884" y="12884"/>
                  </a:cubicBezTo>
                  <a:cubicBezTo>
                    <a:pt x="21134" y="4635"/>
                    <a:pt x="32322" y="0"/>
                    <a:pt x="4398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9050"/>
              <a:ext cx="788002" cy="787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346506" y="1790700"/>
            <a:ext cx="3292919" cy="47625"/>
            <a:chOff x="0" y="0"/>
            <a:chExt cx="867271" cy="125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7271" cy="12543"/>
            </a:xfrm>
            <a:custGeom>
              <a:avLst/>
              <a:gdLst/>
              <a:ahLst/>
              <a:cxnLst/>
              <a:rect l="l" t="t" r="r" b="b"/>
              <a:pathLst>
                <a:path w="867271" h="12543">
                  <a:moveTo>
                    <a:pt x="6272" y="0"/>
                  </a:moveTo>
                  <a:lnTo>
                    <a:pt x="860999" y="0"/>
                  </a:lnTo>
                  <a:cubicBezTo>
                    <a:pt x="862663" y="0"/>
                    <a:pt x="864258" y="661"/>
                    <a:pt x="865434" y="1837"/>
                  </a:cubicBezTo>
                  <a:cubicBezTo>
                    <a:pt x="866610" y="3013"/>
                    <a:pt x="867271" y="4608"/>
                    <a:pt x="867271" y="6272"/>
                  </a:cubicBezTo>
                  <a:lnTo>
                    <a:pt x="867271" y="6272"/>
                  </a:lnTo>
                  <a:cubicBezTo>
                    <a:pt x="867271" y="7935"/>
                    <a:pt x="866610" y="9530"/>
                    <a:pt x="865434" y="10706"/>
                  </a:cubicBezTo>
                  <a:cubicBezTo>
                    <a:pt x="864258" y="11882"/>
                    <a:pt x="862663" y="12543"/>
                    <a:pt x="86099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050"/>
              <a:ext cx="86727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415713" y="4571603"/>
            <a:ext cx="2155051" cy="1361604"/>
          </a:xfrm>
          <a:custGeom>
            <a:avLst/>
            <a:gdLst/>
            <a:ahLst/>
            <a:cxnLst/>
            <a:rect l="l" t="t" r="r" b="b"/>
            <a:pathLst>
              <a:path w="2285471" h="1429791">
                <a:moveTo>
                  <a:pt x="0" y="0"/>
                </a:moveTo>
                <a:lnTo>
                  <a:pt x="2285471" y="0"/>
                </a:lnTo>
                <a:lnTo>
                  <a:pt x="2285471" y="1429791"/>
                </a:lnTo>
                <a:lnTo>
                  <a:pt x="0" y="142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8" name="Freeform 18"/>
          <p:cNvSpPr/>
          <p:nvPr/>
        </p:nvSpPr>
        <p:spPr>
          <a:xfrm>
            <a:off x="6779883" y="4622096"/>
            <a:ext cx="1838845" cy="1574511"/>
          </a:xfrm>
          <a:custGeom>
            <a:avLst/>
            <a:gdLst/>
            <a:ahLst/>
            <a:cxnLst/>
            <a:rect l="l" t="t" r="r" b="b"/>
            <a:pathLst>
              <a:path w="1838845" h="1574511">
                <a:moveTo>
                  <a:pt x="0" y="0"/>
                </a:moveTo>
                <a:lnTo>
                  <a:pt x="1838845" y="0"/>
                </a:lnTo>
                <a:lnTo>
                  <a:pt x="1838845" y="1574511"/>
                </a:lnTo>
                <a:lnTo>
                  <a:pt x="0" y="1574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9" name="Freeform 19"/>
          <p:cNvSpPr/>
          <p:nvPr/>
        </p:nvSpPr>
        <p:spPr>
          <a:xfrm>
            <a:off x="4222371" y="4549736"/>
            <a:ext cx="1528588" cy="1527951"/>
          </a:xfrm>
          <a:custGeom>
            <a:avLst/>
            <a:gdLst/>
            <a:ahLst/>
            <a:cxnLst/>
            <a:rect l="l" t="t" r="r" b="b"/>
            <a:pathLst>
              <a:path w="1528588" h="1527951">
                <a:moveTo>
                  <a:pt x="0" y="0"/>
                </a:moveTo>
                <a:lnTo>
                  <a:pt x="1528588" y="0"/>
                </a:lnTo>
                <a:lnTo>
                  <a:pt x="1528588" y="1527951"/>
                </a:lnTo>
                <a:lnTo>
                  <a:pt x="0" y="15279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 dirty="0"/>
          </a:p>
        </p:txBody>
      </p:sp>
      <p:sp>
        <p:nvSpPr>
          <p:cNvPr id="20" name="Freeform 20"/>
          <p:cNvSpPr/>
          <p:nvPr/>
        </p:nvSpPr>
        <p:spPr>
          <a:xfrm>
            <a:off x="12081861" y="4740787"/>
            <a:ext cx="2340455" cy="1145848"/>
          </a:xfrm>
          <a:custGeom>
            <a:avLst/>
            <a:gdLst/>
            <a:ahLst/>
            <a:cxnLst/>
            <a:rect l="l" t="t" r="r" b="b"/>
            <a:pathLst>
              <a:path w="2340455" h="1145848">
                <a:moveTo>
                  <a:pt x="0" y="0"/>
                </a:moveTo>
                <a:lnTo>
                  <a:pt x="2340455" y="0"/>
                </a:lnTo>
                <a:lnTo>
                  <a:pt x="2340455" y="1145848"/>
                </a:lnTo>
                <a:lnTo>
                  <a:pt x="0" y="1145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1" name="Group 21"/>
          <p:cNvGrpSpPr/>
          <p:nvPr/>
        </p:nvGrpSpPr>
        <p:grpSpPr>
          <a:xfrm>
            <a:off x="931733" y="4197586"/>
            <a:ext cx="2409322" cy="2923819"/>
            <a:chOff x="0" y="0"/>
            <a:chExt cx="787714" cy="80778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87714" cy="807783"/>
            </a:xfrm>
            <a:custGeom>
              <a:avLst/>
              <a:gdLst/>
              <a:ahLst/>
              <a:cxnLst/>
              <a:rect l="l" t="t" r="r" b="b"/>
              <a:pathLst>
                <a:path w="787714" h="807783">
                  <a:moveTo>
                    <a:pt x="44005" y="0"/>
                  </a:moveTo>
                  <a:lnTo>
                    <a:pt x="743708" y="0"/>
                  </a:lnTo>
                  <a:cubicBezTo>
                    <a:pt x="755379" y="0"/>
                    <a:pt x="766572" y="4636"/>
                    <a:pt x="774825" y="12889"/>
                  </a:cubicBezTo>
                  <a:cubicBezTo>
                    <a:pt x="783077" y="21141"/>
                    <a:pt x="787714" y="32334"/>
                    <a:pt x="787714" y="44005"/>
                  </a:cubicBezTo>
                  <a:lnTo>
                    <a:pt x="787714" y="763778"/>
                  </a:lnTo>
                  <a:cubicBezTo>
                    <a:pt x="787714" y="775449"/>
                    <a:pt x="783077" y="786641"/>
                    <a:pt x="774825" y="794894"/>
                  </a:cubicBezTo>
                  <a:cubicBezTo>
                    <a:pt x="766572" y="803146"/>
                    <a:pt x="755379" y="807783"/>
                    <a:pt x="743708" y="807783"/>
                  </a:cubicBezTo>
                  <a:lnTo>
                    <a:pt x="44005" y="807783"/>
                  </a:lnTo>
                  <a:cubicBezTo>
                    <a:pt x="32334" y="807783"/>
                    <a:pt x="21141" y="803146"/>
                    <a:pt x="12889" y="794894"/>
                  </a:cubicBezTo>
                  <a:cubicBezTo>
                    <a:pt x="4636" y="786641"/>
                    <a:pt x="0" y="775449"/>
                    <a:pt x="0" y="763778"/>
                  </a:cubicBezTo>
                  <a:lnTo>
                    <a:pt x="0" y="44005"/>
                  </a:lnTo>
                  <a:cubicBezTo>
                    <a:pt x="0" y="32334"/>
                    <a:pt x="4636" y="21141"/>
                    <a:pt x="12889" y="12889"/>
                  </a:cubicBezTo>
                  <a:cubicBezTo>
                    <a:pt x="21141" y="4636"/>
                    <a:pt x="32334" y="0"/>
                    <a:pt x="4400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787714" cy="7887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1393511" y="4622096"/>
            <a:ext cx="1485766" cy="1574511"/>
          </a:xfrm>
          <a:custGeom>
            <a:avLst/>
            <a:gdLst/>
            <a:ahLst/>
            <a:cxnLst/>
            <a:rect l="l" t="t" r="r" b="b"/>
            <a:pathLst>
              <a:path w="1485766" h="1574511">
                <a:moveTo>
                  <a:pt x="0" y="0"/>
                </a:moveTo>
                <a:lnTo>
                  <a:pt x="1485766" y="0"/>
                </a:lnTo>
                <a:lnTo>
                  <a:pt x="1485766" y="1574511"/>
                </a:lnTo>
                <a:lnTo>
                  <a:pt x="0" y="1574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25" name="Group 25"/>
          <p:cNvGrpSpPr/>
          <p:nvPr/>
        </p:nvGrpSpPr>
        <p:grpSpPr>
          <a:xfrm>
            <a:off x="1017352" y="2324100"/>
            <a:ext cx="16280048" cy="1132928"/>
            <a:chOff x="0" y="0"/>
            <a:chExt cx="3497490" cy="58086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3497490" cy="580865"/>
            </a:xfrm>
            <a:custGeom>
              <a:avLst/>
              <a:gdLst/>
              <a:ahLst/>
              <a:cxnLst/>
              <a:rect l="l" t="t" r="r" b="b"/>
              <a:pathLst>
                <a:path w="3497490" h="580865">
                  <a:moveTo>
                    <a:pt x="29733" y="0"/>
                  </a:moveTo>
                  <a:lnTo>
                    <a:pt x="3467757" y="0"/>
                  </a:lnTo>
                  <a:cubicBezTo>
                    <a:pt x="3484178" y="0"/>
                    <a:pt x="3497490" y="13312"/>
                    <a:pt x="3497490" y="29733"/>
                  </a:cubicBezTo>
                  <a:lnTo>
                    <a:pt x="3497490" y="551132"/>
                  </a:lnTo>
                  <a:cubicBezTo>
                    <a:pt x="3497490" y="567553"/>
                    <a:pt x="3484178" y="580865"/>
                    <a:pt x="3467757" y="580865"/>
                  </a:cubicBezTo>
                  <a:lnTo>
                    <a:pt x="29733" y="580865"/>
                  </a:lnTo>
                  <a:cubicBezTo>
                    <a:pt x="13312" y="580865"/>
                    <a:pt x="0" y="567553"/>
                    <a:pt x="0" y="551132"/>
                  </a:cubicBezTo>
                  <a:lnTo>
                    <a:pt x="0" y="29733"/>
                  </a:lnTo>
                  <a:cubicBezTo>
                    <a:pt x="0" y="13312"/>
                    <a:pt x="13312" y="0"/>
                    <a:pt x="29733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19050"/>
              <a:ext cx="3497490" cy="5618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295400" y="2410527"/>
            <a:ext cx="15773400" cy="1448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</a:pPr>
            <a:r>
              <a:rPr lang="en-US" sz="2499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Data Sources:</a:t>
            </a:r>
            <a:r>
              <a:rPr lang="en-US" sz="2499" dirty="0">
                <a:solidFill>
                  <a:srgbClr val="771F28"/>
                </a:solidFill>
                <a:latin typeface="Arial"/>
                <a:ea typeface="Arial"/>
                <a:cs typeface="Arial"/>
                <a:sym typeface="Arial"/>
              </a:rPr>
              <a:t> U.S. Census Bureau, Decennial Census &amp; American Community Survey</a:t>
            </a:r>
          </a:p>
          <a:p>
            <a:pPr algn="ctr">
              <a:lnSpc>
                <a:spcPts val="3874"/>
              </a:lnSpc>
            </a:pPr>
            <a:r>
              <a:rPr lang="en-US" sz="2499" b="1" dirty="0">
                <a:solidFill>
                  <a:srgbClr val="771F28"/>
                </a:solidFill>
                <a:latin typeface="Arial"/>
                <a:ea typeface="Arial"/>
                <a:cs typeface="Arial"/>
                <a:sym typeface="Arial"/>
              </a:rPr>
              <a:t>Data Size: </a:t>
            </a:r>
            <a:r>
              <a:rPr lang="en-US" sz="2499" dirty="0">
                <a:solidFill>
                  <a:srgbClr val="771F28"/>
                </a:solidFill>
                <a:latin typeface="Arial"/>
                <a:ea typeface="Arial"/>
                <a:cs typeface="Arial"/>
                <a:sym typeface="Arial"/>
              </a:rPr>
              <a:t>336K Rows</a:t>
            </a:r>
          </a:p>
          <a:p>
            <a:pPr algn="ctr">
              <a:lnSpc>
                <a:spcPts val="3874"/>
              </a:lnSpc>
            </a:pPr>
            <a:endParaRPr lang="en-US" sz="2499" dirty="0">
              <a:solidFill>
                <a:srgbClr val="771F2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4874661" y="1000125"/>
            <a:ext cx="8538678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000" b="1" spc="-21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Dataset Overview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776163" y="6360899"/>
            <a:ext cx="2409322" cy="37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Geography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29267" y="6360899"/>
            <a:ext cx="2409322" cy="37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Ethnicity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302588" y="6367787"/>
            <a:ext cx="2409322" cy="37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Commute Mode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92747" y="6367787"/>
            <a:ext cx="2409322" cy="37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Population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14400" y="6413443"/>
            <a:ext cx="2409322" cy="37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Report Year</a:t>
            </a:r>
          </a:p>
        </p:txBody>
      </p:sp>
      <p:grpSp>
        <p:nvGrpSpPr>
          <p:cNvPr id="37" name="Group 11">
            <a:extLst>
              <a:ext uri="{FF2B5EF4-FFF2-40B4-BE49-F238E27FC236}">
                <a16:creationId xmlns:a16="http://schemas.microsoft.com/office/drawing/2014/main" id="{FE2CFAE8-51DF-8834-308F-D8384BDCD375}"/>
              </a:ext>
            </a:extLst>
          </p:cNvPr>
          <p:cNvGrpSpPr/>
          <p:nvPr/>
        </p:nvGrpSpPr>
        <p:grpSpPr>
          <a:xfrm>
            <a:off x="14792268" y="4194101"/>
            <a:ext cx="2454181" cy="2923200"/>
            <a:chOff x="0" y="11845"/>
            <a:chExt cx="802981" cy="806752"/>
          </a:xfrm>
        </p:grpSpPr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D139B3E6-51B5-D4D2-41DF-0FBD95DF4F37}"/>
                </a:ext>
              </a:extLst>
            </p:cNvPr>
            <p:cNvSpPr/>
            <p:nvPr/>
          </p:nvSpPr>
          <p:spPr>
            <a:xfrm>
              <a:off x="14979" y="11845"/>
              <a:ext cx="788002" cy="806752"/>
            </a:xfrm>
            <a:custGeom>
              <a:avLst/>
              <a:gdLst/>
              <a:ahLst/>
              <a:cxnLst/>
              <a:rect l="l" t="t" r="r" b="b"/>
              <a:pathLst>
                <a:path w="788002" h="806752">
                  <a:moveTo>
                    <a:pt x="43989" y="0"/>
                  </a:moveTo>
                  <a:lnTo>
                    <a:pt x="744013" y="0"/>
                  </a:lnTo>
                  <a:cubicBezTo>
                    <a:pt x="755680" y="0"/>
                    <a:pt x="766869" y="4635"/>
                    <a:pt x="775118" y="12884"/>
                  </a:cubicBezTo>
                  <a:cubicBezTo>
                    <a:pt x="783368" y="21134"/>
                    <a:pt x="788002" y="32322"/>
                    <a:pt x="788002" y="43989"/>
                  </a:cubicBezTo>
                  <a:lnTo>
                    <a:pt x="788002" y="762763"/>
                  </a:lnTo>
                  <a:cubicBezTo>
                    <a:pt x="788002" y="774429"/>
                    <a:pt x="783368" y="785618"/>
                    <a:pt x="775118" y="793868"/>
                  </a:cubicBezTo>
                  <a:cubicBezTo>
                    <a:pt x="766869" y="802117"/>
                    <a:pt x="755680" y="806752"/>
                    <a:pt x="744013" y="806752"/>
                  </a:cubicBezTo>
                  <a:lnTo>
                    <a:pt x="43989" y="806752"/>
                  </a:lnTo>
                  <a:cubicBezTo>
                    <a:pt x="32322" y="806752"/>
                    <a:pt x="21134" y="802117"/>
                    <a:pt x="12884" y="793868"/>
                  </a:cubicBezTo>
                  <a:cubicBezTo>
                    <a:pt x="4635" y="785618"/>
                    <a:pt x="0" y="774429"/>
                    <a:pt x="0" y="762763"/>
                  </a:cubicBezTo>
                  <a:lnTo>
                    <a:pt x="0" y="43989"/>
                  </a:lnTo>
                  <a:cubicBezTo>
                    <a:pt x="0" y="32322"/>
                    <a:pt x="4635" y="21134"/>
                    <a:pt x="12884" y="12884"/>
                  </a:cubicBezTo>
                  <a:cubicBezTo>
                    <a:pt x="21134" y="4635"/>
                    <a:pt x="32322" y="0"/>
                    <a:pt x="4398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GB" dirty="0"/>
            </a:p>
          </p:txBody>
        </p:sp>
        <p:sp>
          <p:nvSpPr>
            <p:cNvPr id="39" name="TextBox 13">
              <a:extLst>
                <a:ext uri="{FF2B5EF4-FFF2-40B4-BE49-F238E27FC236}">
                  <a16:creationId xmlns:a16="http://schemas.microsoft.com/office/drawing/2014/main" id="{DFEE1346-7B37-C47B-551A-0CF7AA0A05D5}"/>
                </a:ext>
              </a:extLst>
            </p:cNvPr>
            <p:cNvSpPr txBox="1"/>
            <p:nvPr/>
          </p:nvSpPr>
          <p:spPr>
            <a:xfrm>
              <a:off x="0" y="19050"/>
              <a:ext cx="788002" cy="7877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pic>
        <p:nvPicPr>
          <p:cNvPr id="41" name="Graphic 40" descr="Money with solid fill">
            <a:extLst>
              <a:ext uri="{FF2B5EF4-FFF2-40B4-BE49-F238E27FC236}">
                <a16:creationId xmlns:a16="http://schemas.microsoft.com/office/drawing/2014/main" id="{587BA508-E13D-14B7-92D7-9DF389B4D5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076668" y="4393911"/>
            <a:ext cx="1839600" cy="1839600"/>
          </a:xfrm>
          <a:prstGeom prst="rect">
            <a:avLst/>
          </a:prstGeom>
        </p:spPr>
      </p:pic>
      <p:sp>
        <p:nvSpPr>
          <p:cNvPr id="42" name="TextBox 34">
            <a:extLst>
              <a:ext uri="{FF2B5EF4-FFF2-40B4-BE49-F238E27FC236}">
                <a16:creationId xmlns:a16="http://schemas.microsoft.com/office/drawing/2014/main" id="{35FD6061-A55A-27A7-E8B9-456E9359F955}"/>
              </a:ext>
            </a:extLst>
          </p:cNvPr>
          <p:cNvSpPr txBox="1"/>
          <p:nvPr/>
        </p:nvSpPr>
        <p:spPr>
          <a:xfrm>
            <a:off x="14806739" y="6343604"/>
            <a:ext cx="2409322" cy="320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6"/>
              </a:lnSpc>
            </a:pPr>
            <a:r>
              <a:rPr lang="en-US" sz="2400" b="1" spc="-100" dirty="0">
                <a:solidFill>
                  <a:srgbClr val="08090D"/>
                </a:solidFill>
                <a:latin typeface="Arial Bold"/>
                <a:ea typeface="Arial Bold"/>
                <a:cs typeface="Arial Bold"/>
                <a:sym typeface="Arial Bold"/>
              </a:rPr>
              <a:t>Income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59A95898-BE0D-8A9B-9742-A399E45D9D56}"/>
              </a:ext>
            </a:extLst>
          </p:cNvPr>
          <p:cNvSpPr/>
          <p:nvPr/>
        </p:nvSpPr>
        <p:spPr>
          <a:xfrm>
            <a:off x="1752600" y="7886701"/>
            <a:ext cx="11772454" cy="11017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1" name="AutoShape 27">
            <a:extLst>
              <a:ext uri="{FF2B5EF4-FFF2-40B4-BE49-F238E27FC236}">
                <a16:creationId xmlns:a16="http://schemas.microsoft.com/office/drawing/2014/main" id="{AEEB4053-7D4A-8B34-73FD-2DFA8DFB3571}"/>
              </a:ext>
            </a:extLst>
          </p:cNvPr>
          <p:cNvSpPr/>
          <p:nvPr/>
        </p:nvSpPr>
        <p:spPr>
          <a:xfrm>
            <a:off x="1683600" y="7505700"/>
            <a:ext cx="11790000" cy="0"/>
          </a:xfrm>
          <a:prstGeom prst="line">
            <a:avLst/>
          </a:prstGeom>
          <a:ln w="3810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2" name="AutoShape 26">
            <a:extLst>
              <a:ext uri="{FF2B5EF4-FFF2-40B4-BE49-F238E27FC236}">
                <a16:creationId xmlns:a16="http://schemas.microsoft.com/office/drawing/2014/main" id="{2DEC6BC9-07EE-9B59-66BA-D4967D833034}"/>
              </a:ext>
            </a:extLst>
          </p:cNvPr>
          <p:cNvSpPr/>
          <p:nvPr/>
        </p:nvSpPr>
        <p:spPr>
          <a:xfrm flipV="1">
            <a:off x="7696200" y="7505700"/>
            <a:ext cx="0" cy="360000"/>
          </a:xfrm>
          <a:prstGeom prst="line">
            <a:avLst/>
          </a:prstGeom>
          <a:ln w="3810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3" name="TextBox 28">
            <a:extLst>
              <a:ext uri="{FF2B5EF4-FFF2-40B4-BE49-F238E27FC236}">
                <a16:creationId xmlns:a16="http://schemas.microsoft.com/office/drawing/2014/main" id="{1C176DAA-7C4E-340A-DB3B-1F44C02C285D}"/>
              </a:ext>
            </a:extLst>
          </p:cNvPr>
          <p:cNvSpPr txBox="1"/>
          <p:nvPr/>
        </p:nvSpPr>
        <p:spPr>
          <a:xfrm>
            <a:off x="2572827" y="7922350"/>
            <a:ext cx="10322202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</a:pPr>
            <a:r>
              <a:rPr lang="en-US" sz="2499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Displays: (2000 | 2005-2010)</a:t>
            </a:r>
          </a:p>
          <a:p>
            <a:pPr algn="ctr">
              <a:lnSpc>
                <a:spcPts val="3874"/>
              </a:lnSpc>
            </a:pPr>
            <a:r>
              <a:rPr lang="en-US" sz="2499" dirty="0">
                <a:solidFill>
                  <a:srgbClr val="771F28"/>
                </a:solidFill>
                <a:latin typeface="Arial"/>
                <a:ea typeface="Arial"/>
                <a:cs typeface="Arial"/>
                <a:sym typeface="Arial"/>
              </a:rPr>
              <a:t>Commute Modes used by California residents aged 16 years &amp; older</a:t>
            </a:r>
          </a:p>
        </p:txBody>
      </p:sp>
      <p:sp>
        <p:nvSpPr>
          <p:cNvPr id="54" name="AutoShape 27">
            <a:extLst>
              <a:ext uri="{FF2B5EF4-FFF2-40B4-BE49-F238E27FC236}">
                <a16:creationId xmlns:a16="http://schemas.microsoft.com/office/drawing/2014/main" id="{459BA890-60C7-0CA5-2B58-1DFD1520AA08}"/>
              </a:ext>
            </a:extLst>
          </p:cNvPr>
          <p:cNvSpPr/>
          <p:nvPr/>
        </p:nvSpPr>
        <p:spPr>
          <a:xfrm>
            <a:off x="14935200" y="7505700"/>
            <a:ext cx="2376000" cy="0"/>
          </a:xfrm>
          <a:prstGeom prst="line">
            <a:avLst/>
          </a:prstGeom>
          <a:ln w="3810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5" name="AutoShape 26">
            <a:extLst>
              <a:ext uri="{FF2B5EF4-FFF2-40B4-BE49-F238E27FC236}">
                <a16:creationId xmlns:a16="http://schemas.microsoft.com/office/drawing/2014/main" id="{AC1C2150-8891-C87A-C8A8-F23CD770292F}"/>
              </a:ext>
            </a:extLst>
          </p:cNvPr>
          <p:cNvSpPr/>
          <p:nvPr/>
        </p:nvSpPr>
        <p:spPr>
          <a:xfrm flipV="1">
            <a:off x="16078200" y="7526701"/>
            <a:ext cx="0" cy="360000"/>
          </a:xfrm>
          <a:prstGeom prst="line">
            <a:avLst/>
          </a:prstGeom>
          <a:ln w="38100" cap="flat">
            <a:solidFill>
              <a:schemeClr val="bg1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4C8E94D-F41B-97CD-A49F-D498FCC54410}"/>
              </a:ext>
            </a:extLst>
          </p:cNvPr>
          <p:cNvSpPr/>
          <p:nvPr/>
        </p:nvSpPr>
        <p:spPr>
          <a:xfrm>
            <a:off x="14859000" y="7845581"/>
            <a:ext cx="2590798" cy="110174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7" name="TextBox 28">
            <a:extLst>
              <a:ext uri="{FF2B5EF4-FFF2-40B4-BE49-F238E27FC236}">
                <a16:creationId xmlns:a16="http://schemas.microsoft.com/office/drawing/2014/main" id="{26072979-3A02-7418-D03F-C66D27BFE4AE}"/>
              </a:ext>
            </a:extLst>
          </p:cNvPr>
          <p:cNvSpPr txBox="1"/>
          <p:nvPr/>
        </p:nvSpPr>
        <p:spPr>
          <a:xfrm>
            <a:off x="15059026" y="7886700"/>
            <a:ext cx="2162174" cy="9482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74"/>
              </a:lnSpc>
            </a:pPr>
            <a:r>
              <a:rPr lang="en-US" sz="2499" b="1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Displays:</a:t>
            </a:r>
          </a:p>
          <a:p>
            <a:pPr algn="ctr">
              <a:lnSpc>
                <a:spcPts val="3874"/>
              </a:lnSpc>
            </a:pPr>
            <a:r>
              <a:rPr lang="en-US" sz="2499" dirty="0">
                <a:solidFill>
                  <a:srgbClr val="771F28"/>
                </a:solidFill>
                <a:latin typeface="Arial"/>
                <a:ea typeface="Arial"/>
                <a:cs typeface="Arial"/>
                <a:sym typeface="Arial"/>
              </a:rPr>
              <a:t>Income $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4" grpId="0" animBg="1"/>
      <p:bldP spid="31" grpId="0"/>
      <p:bldP spid="32" grpId="0"/>
      <p:bldP spid="33" grpId="0"/>
      <p:bldP spid="34" grpId="0"/>
      <p:bldP spid="35" grpId="0"/>
      <p:bldP spid="42" grpId="0"/>
      <p:bldP spid="46" grpId="0" animBg="1"/>
      <p:bldP spid="51" grpId="0" animBg="1"/>
      <p:bldP spid="52" grpId="0" animBg="1"/>
      <p:bldP spid="53" grpId="0"/>
      <p:bldP spid="54" grpId="0" animBg="1"/>
      <p:bldP spid="55" grpId="0" animBg="1"/>
      <p:bldP spid="56" grpId="0" animBg="1"/>
      <p:bldP spid="5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8189" y="4723476"/>
            <a:ext cx="5246370" cy="524637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2566" t="-11991" r="-3692" b="-42336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 rot="5400000">
            <a:off x="6918603" y="4462115"/>
            <a:ext cx="4450794" cy="5372999"/>
            <a:chOff x="0" y="0"/>
            <a:chExt cx="6350000" cy="7665720"/>
          </a:xfrm>
        </p:grpSpPr>
        <p:sp>
          <p:nvSpPr>
            <p:cNvPr id="5" name="Freeform 5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A758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Freeform 6"/>
            <p:cNvSpPr/>
            <p:nvPr/>
          </p:nvSpPr>
          <p:spPr>
            <a:xfrm rot="-5400000">
              <a:off x="380308" y="246063"/>
              <a:ext cx="5627483" cy="5895974"/>
            </a:xfrm>
            <a:custGeom>
              <a:avLst/>
              <a:gdLst/>
              <a:ahLst/>
              <a:cxnLst/>
              <a:rect l="l" t="t" r="r" b="b"/>
              <a:pathLst>
                <a:path w="5627483" h="5895974">
                  <a:moveTo>
                    <a:pt x="5622982" y="2947987"/>
                  </a:moveTo>
                  <a:cubicBezTo>
                    <a:pt x="5627484" y="1941349"/>
                    <a:pt x="5093032" y="1009245"/>
                    <a:pt x="4222001" y="504623"/>
                  </a:cubicBezTo>
                  <a:cubicBezTo>
                    <a:pt x="3350970" y="0"/>
                    <a:pt x="2276514" y="0"/>
                    <a:pt x="1405483" y="504623"/>
                  </a:cubicBezTo>
                  <a:cubicBezTo>
                    <a:pt x="534452" y="1009245"/>
                    <a:pt x="0" y="1941349"/>
                    <a:pt x="4502" y="2947987"/>
                  </a:cubicBezTo>
                  <a:cubicBezTo>
                    <a:pt x="0" y="3954625"/>
                    <a:pt x="534452" y="4886728"/>
                    <a:pt x="1405483" y="5391351"/>
                  </a:cubicBezTo>
                  <a:cubicBezTo>
                    <a:pt x="2276514" y="5895974"/>
                    <a:pt x="3350970" y="5895974"/>
                    <a:pt x="4222001" y="5391351"/>
                  </a:cubicBezTo>
                  <a:cubicBezTo>
                    <a:pt x="5093032" y="4886728"/>
                    <a:pt x="5627484" y="3954625"/>
                    <a:pt x="5622982" y="2947987"/>
                  </a:cubicBezTo>
                  <a:close/>
                </a:path>
              </a:pathLst>
            </a:custGeom>
            <a:blipFill>
              <a:blip r:embed="rId3"/>
              <a:stretch>
                <a:fillRect l="-12023" t="-13925" r="-10617" b="-816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054482" y="3337363"/>
            <a:ext cx="2086604" cy="1386112"/>
            <a:chOff x="0" y="0"/>
            <a:chExt cx="122356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23560" cy="812800"/>
            </a:xfrm>
            <a:custGeom>
              <a:avLst/>
              <a:gdLst/>
              <a:ahLst/>
              <a:cxnLst/>
              <a:rect l="l" t="t" r="r" b="b"/>
              <a:pathLst>
                <a:path w="1223560" h="812800">
                  <a:moveTo>
                    <a:pt x="122356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223560" y="624840"/>
                  </a:lnTo>
                  <a:lnTo>
                    <a:pt x="1223560" y="0"/>
                  </a:ln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9050"/>
              <a:ext cx="1223560" cy="60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2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REGIONS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71994" y="3337588"/>
            <a:ext cx="2086927" cy="1385888"/>
            <a:chOff x="0" y="0"/>
            <a:chExt cx="1050363" cy="69752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50363" cy="697525"/>
            </a:xfrm>
            <a:custGeom>
              <a:avLst/>
              <a:gdLst/>
              <a:ahLst/>
              <a:cxnLst/>
              <a:rect l="l" t="t" r="r" b="b"/>
              <a:pathLst>
                <a:path w="1050363" h="697525">
                  <a:moveTo>
                    <a:pt x="1050363" y="0"/>
                  </a:moveTo>
                  <a:lnTo>
                    <a:pt x="0" y="0"/>
                  </a:lnTo>
                  <a:lnTo>
                    <a:pt x="0" y="509565"/>
                  </a:lnTo>
                  <a:lnTo>
                    <a:pt x="157480" y="509565"/>
                  </a:lnTo>
                  <a:lnTo>
                    <a:pt x="157480" y="697525"/>
                  </a:lnTo>
                  <a:lnTo>
                    <a:pt x="463550" y="509565"/>
                  </a:lnTo>
                  <a:lnTo>
                    <a:pt x="1050363" y="509565"/>
                  </a:lnTo>
                  <a:lnTo>
                    <a:pt x="1050363" y="0"/>
                  </a:ln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050"/>
              <a:ext cx="1050363" cy="487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2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COUNTIES</a:t>
              </a:r>
            </a:p>
          </p:txBody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 rot="5400000">
            <a:off x="12939326" y="4461852"/>
            <a:ext cx="4451032" cy="5373286"/>
            <a:chOff x="0" y="0"/>
            <a:chExt cx="6350000" cy="7665720"/>
          </a:xfrm>
        </p:grpSpPr>
        <p:sp>
          <p:nvSpPr>
            <p:cNvPr id="14" name="Freeform 14"/>
            <p:cNvSpPr/>
            <p:nvPr/>
          </p:nvSpPr>
          <p:spPr>
            <a:xfrm>
              <a:off x="-309880" y="-309880"/>
              <a:ext cx="6969760" cy="7975600"/>
            </a:xfrm>
            <a:custGeom>
              <a:avLst/>
              <a:gdLst/>
              <a:ahLst/>
              <a:cxnLst/>
              <a:rect l="l" t="t" r="r" b="b"/>
              <a:pathLst>
                <a:path w="6969760" h="7975600">
                  <a:moveTo>
                    <a:pt x="1239520" y="1239520"/>
                  </a:moveTo>
                  <a:cubicBezTo>
                    <a:pt x="0" y="2479040"/>
                    <a:pt x="0" y="4489450"/>
                    <a:pt x="1239520" y="5730240"/>
                  </a:cubicBezTo>
                  <a:lnTo>
                    <a:pt x="3484880" y="7975600"/>
                  </a:lnTo>
                  <a:lnTo>
                    <a:pt x="5730240" y="5730240"/>
                  </a:lnTo>
                  <a:cubicBezTo>
                    <a:pt x="6969760" y="4490720"/>
                    <a:pt x="6969760" y="2480310"/>
                    <a:pt x="5730240" y="1239520"/>
                  </a:cubicBezTo>
                  <a:cubicBezTo>
                    <a:pt x="4489450" y="0"/>
                    <a:pt x="2480310" y="0"/>
                    <a:pt x="1239520" y="1239520"/>
                  </a:cubicBezTo>
                  <a:close/>
                </a:path>
              </a:pathLst>
            </a:custGeom>
            <a:solidFill>
              <a:srgbClr val="A7585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 rot="-5400000">
              <a:off x="380308" y="246063"/>
              <a:ext cx="5627483" cy="5895974"/>
            </a:xfrm>
            <a:custGeom>
              <a:avLst/>
              <a:gdLst/>
              <a:ahLst/>
              <a:cxnLst/>
              <a:rect l="l" t="t" r="r" b="b"/>
              <a:pathLst>
                <a:path w="5627483" h="5895974">
                  <a:moveTo>
                    <a:pt x="5622982" y="2947987"/>
                  </a:moveTo>
                  <a:cubicBezTo>
                    <a:pt x="5627484" y="1941349"/>
                    <a:pt x="5093032" y="1009245"/>
                    <a:pt x="4222001" y="504623"/>
                  </a:cubicBezTo>
                  <a:cubicBezTo>
                    <a:pt x="3350970" y="0"/>
                    <a:pt x="2276514" y="0"/>
                    <a:pt x="1405483" y="504623"/>
                  </a:cubicBezTo>
                  <a:cubicBezTo>
                    <a:pt x="534452" y="1009245"/>
                    <a:pt x="0" y="1941349"/>
                    <a:pt x="4502" y="2947987"/>
                  </a:cubicBezTo>
                  <a:cubicBezTo>
                    <a:pt x="0" y="3954625"/>
                    <a:pt x="534452" y="4886728"/>
                    <a:pt x="1405483" y="5391351"/>
                  </a:cubicBezTo>
                  <a:cubicBezTo>
                    <a:pt x="2276514" y="5895974"/>
                    <a:pt x="3350970" y="5895974"/>
                    <a:pt x="4222001" y="5391351"/>
                  </a:cubicBezTo>
                  <a:cubicBezTo>
                    <a:pt x="5093032" y="4886728"/>
                    <a:pt x="5627484" y="3954625"/>
                    <a:pt x="5622982" y="2947987"/>
                  </a:cubicBezTo>
                  <a:close/>
                </a:path>
              </a:pathLst>
            </a:custGeom>
            <a:blipFill>
              <a:blip r:embed="rId4"/>
              <a:stretch>
                <a:fillRect t="-14961" b="-14961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4688021" y="3337363"/>
            <a:ext cx="2086604" cy="1386112"/>
            <a:chOff x="0" y="0"/>
            <a:chExt cx="122356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23560" cy="812800"/>
            </a:xfrm>
            <a:custGeom>
              <a:avLst/>
              <a:gdLst/>
              <a:ahLst/>
              <a:cxnLst/>
              <a:rect l="l" t="t" r="r" b="b"/>
              <a:pathLst>
                <a:path w="1223560" h="812800">
                  <a:moveTo>
                    <a:pt x="1223560" y="0"/>
                  </a:moveTo>
                  <a:lnTo>
                    <a:pt x="0" y="0"/>
                  </a:lnTo>
                  <a:lnTo>
                    <a:pt x="0" y="624840"/>
                  </a:lnTo>
                  <a:lnTo>
                    <a:pt x="157480" y="624840"/>
                  </a:lnTo>
                  <a:lnTo>
                    <a:pt x="157480" y="812800"/>
                  </a:lnTo>
                  <a:lnTo>
                    <a:pt x="463550" y="624840"/>
                  </a:lnTo>
                  <a:lnTo>
                    <a:pt x="1223560" y="624840"/>
                  </a:lnTo>
                  <a:lnTo>
                    <a:pt x="1223560" y="0"/>
                  </a:ln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9050"/>
              <a:ext cx="1223560" cy="603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2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PLACES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41757" y="1538557"/>
            <a:ext cx="3292919" cy="47625"/>
            <a:chOff x="0" y="0"/>
            <a:chExt cx="867271" cy="125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67271" cy="12543"/>
            </a:xfrm>
            <a:custGeom>
              <a:avLst/>
              <a:gdLst/>
              <a:ahLst/>
              <a:cxnLst/>
              <a:rect l="l" t="t" r="r" b="b"/>
              <a:pathLst>
                <a:path w="867271" h="12543">
                  <a:moveTo>
                    <a:pt x="6272" y="0"/>
                  </a:moveTo>
                  <a:lnTo>
                    <a:pt x="860999" y="0"/>
                  </a:lnTo>
                  <a:cubicBezTo>
                    <a:pt x="862663" y="0"/>
                    <a:pt x="864258" y="661"/>
                    <a:pt x="865434" y="1837"/>
                  </a:cubicBezTo>
                  <a:cubicBezTo>
                    <a:pt x="866610" y="3013"/>
                    <a:pt x="867271" y="4608"/>
                    <a:pt x="867271" y="6272"/>
                  </a:cubicBezTo>
                  <a:lnTo>
                    <a:pt x="867271" y="6272"/>
                  </a:lnTo>
                  <a:cubicBezTo>
                    <a:pt x="867271" y="7935"/>
                    <a:pt x="866610" y="9530"/>
                    <a:pt x="865434" y="10706"/>
                  </a:cubicBezTo>
                  <a:cubicBezTo>
                    <a:pt x="864258" y="11882"/>
                    <a:pt x="862663" y="12543"/>
                    <a:pt x="860999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19050"/>
              <a:ext cx="867271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44548" y="698500"/>
            <a:ext cx="4835555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5000" b="1" spc="-210" dirty="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Geography</a:t>
            </a:r>
          </a:p>
        </p:txBody>
      </p:sp>
      <p:sp>
        <p:nvSpPr>
          <p:cNvPr id="23" name="Freeform 23"/>
          <p:cNvSpPr/>
          <p:nvPr/>
        </p:nvSpPr>
        <p:spPr>
          <a:xfrm>
            <a:off x="4434585" y="264725"/>
            <a:ext cx="1274364" cy="1273833"/>
          </a:xfrm>
          <a:custGeom>
            <a:avLst/>
            <a:gdLst/>
            <a:ahLst/>
            <a:cxnLst/>
            <a:rect l="l" t="t" r="r" b="b"/>
            <a:pathLst>
              <a:path w="1274364" h="1273833">
                <a:moveTo>
                  <a:pt x="0" y="0"/>
                </a:moveTo>
                <a:lnTo>
                  <a:pt x="1274364" y="0"/>
                </a:lnTo>
                <a:lnTo>
                  <a:pt x="1274364" y="1273832"/>
                </a:lnTo>
                <a:lnTo>
                  <a:pt x="0" y="12738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81995" y="7192479"/>
            <a:ext cx="3333750" cy="2065821"/>
            <a:chOff x="0" y="0"/>
            <a:chExt cx="511260" cy="3168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11260" cy="316812"/>
            </a:xfrm>
            <a:custGeom>
              <a:avLst/>
              <a:gdLst/>
              <a:ahLst/>
              <a:cxnLst/>
              <a:rect l="l" t="t" r="r" b="b"/>
              <a:pathLst>
                <a:path w="511260" h="316812">
                  <a:moveTo>
                    <a:pt x="0" y="0"/>
                  </a:moveTo>
                  <a:lnTo>
                    <a:pt x="511260" y="0"/>
                  </a:lnTo>
                  <a:lnTo>
                    <a:pt x="511260" y="316812"/>
                  </a:lnTo>
                  <a:lnTo>
                    <a:pt x="0" y="316812"/>
                  </a:lnTo>
                  <a:close/>
                </a:path>
              </a:pathLst>
            </a:custGeom>
            <a:blipFill>
              <a:blip r:embed="rId2"/>
              <a:stretch>
                <a:fillRect t="-3758" b="-375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5371945" y="7192479"/>
            <a:ext cx="3333750" cy="2065821"/>
            <a:chOff x="0" y="0"/>
            <a:chExt cx="511260" cy="3168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1260" cy="316812"/>
            </a:xfrm>
            <a:custGeom>
              <a:avLst/>
              <a:gdLst/>
              <a:ahLst/>
              <a:cxnLst/>
              <a:rect l="l" t="t" r="r" b="b"/>
              <a:pathLst>
                <a:path w="511260" h="316812">
                  <a:moveTo>
                    <a:pt x="0" y="0"/>
                  </a:moveTo>
                  <a:lnTo>
                    <a:pt x="511260" y="0"/>
                  </a:lnTo>
                  <a:lnTo>
                    <a:pt x="511260" y="316812"/>
                  </a:lnTo>
                  <a:lnTo>
                    <a:pt x="0" y="316812"/>
                  </a:lnTo>
                  <a:close/>
                </a:path>
              </a:pathLst>
            </a:custGeom>
            <a:blipFill>
              <a:blip r:embed="rId3"/>
              <a:stretch>
                <a:fillRect t="-3859" b="-385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360282" y="3290404"/>
            <a:ext cx="3333750" cy="2065821"/>
            <a:chOff x="0" y="0"/>
            <a:chExt cx="511260" cy="31681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1260" cy="316812"/>
            </a:xfrm>
            <a:custGeom>
              <a:avLst/>
              <a:gdLst/>
              <a:ahLst/>
              <a:cxnLst/>
              <a:rect l="l" t="t" r="r" b="b"/>
              <a:pathLst>
                <a:path w="511260" h="316812">
                  <a:moveTo>
                    <a:pt x="0" y="0"/>
                  </a:moveTo>
                  <a:lnTo>
                    <a:pt x="511260" y="0"/>
                  </a:lnTo>
                  <a:lnTo>
                    <a:pt x="511260" y="316812"/>
                  </a:lnTo>
                  <a:lnTo>
                    <a:pt x="0" y="316812"/>
                  </a:lnTo>
                  <a:close/>
                </a:path>
              </a:pathLst>
            </a:custGeom>
            <a:blipFill>
              <a:blip r:embed="rId4"/>
              <a:stretch>
                <a:fillRect t="-3859" b="-385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711729" y="3273280"/>
            <a:ext cx="3333750" cy="2065821"/>
            <a:chOff x="0" y="0"/>
            <a:chExt cx="511260" cy="31681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11260" cy="316812"/>
            </a:xfrm>
            <a:custGeom>
              <a:avLst/>
              <a:gdLst/>
              <a:ahLst/>
              <a:cxnLst/>
              <a:rect l="l" t="t" r="r" b="b"/>
              <a:pathLst>
                <a:path w="511260" h="316812">
                  <a:moveTo>
                    <a:pt x="0" y="0"/>
                  </a:moveTo>
                  <a:lnTo>
                    <a:pt x="511260" y="0"/>
                  </a:lnTo>
                  <a:lnTo>
                    <a:pt x="511260" y="316812"/>
                  </a:lnTo>
                  <a:lnTo>
                    <a:pt x="0" y="316812"/>
                  </a:lnTo>
                  <a:close/>
                </a:path>
              </a:pathLst>
            </a:custGeom>
            <a:blipFill>
              <a:blip r:embed="rId5"/>
              <a:stretch>
                <a:fillRect t="-3758" b="-375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792045" y="7192479"/>
            <a:ext cx="3333750" cy="2065821"/>
            <a:chOff x="0" y="0"/>
            <a:chExt cx="479075" cy="29686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79075" cy="296868"/>
            </a:xfrm>
            <a:custGeom>
              <a:avLst/>
              <a:gdLst/>
              <a:ahLst/>
              <a:cxnLst/>
              <a:rect l="l" t="t" r="r" b="b"/>
              <a:pathLst>
                <a:path w="479075" h="296868">
                  <a:moveTo>
                    <a:pt x="0" y="0"/>
                  </a:moveTo>
                  <a:lnTo>
                    <a:pt x="479075" y="0"/>
                  </a:lnTo>
                  <a:lnTo>
                    <a:pt x="479075" y="296868"/>
                  </a:lnTo>
                  <a:lnTo>
                    <a:pt x="0" y="296868"/>
                  </a:lnTo>
                  <a:close/>
                </a:path>
              </a:pathLst>
            </a:custGeom>
            <a:blipFill>
              <a:blip r:embed="rId6"/>
              <a:stretch>
                <a:fillRect t="-3859" b="-385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28700" y="1406525"/>
            <a:ext cx="4667250" cy="47625"/>
            <a:chOff x="0" y="0"/>
            <a:chExt cx="1229235" cy="125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29235" cy="12543"/>
            </a:xfrm>
            <a:custGeom>
              <a:avLst/>
              <a:gdLst/>
              <a:ahLst/>
              <a:cxnLst/>
              <a:rect l="l" t="t" r="r" b="b"/>
              <a:pathLst>
                <a:path w="1229235" h="12543">
                  <a:moveTo>
                    <a:pt x="6272" y="0"/>
                  </a:moveTo>
                  <a:lnTo>
                    <a:pt x="1222963" y="0"/>
                  </a:lnTo>
                  <a:cubicBezTo>
                    <a:pt x="1224626" y="0"/>
                    <a:pt x="1226221" y="661"/>
                    <a:pt x="1227398" y="1837"/>
                  </a:cubicBezTo>
                  <a:cubicBezTo>
                    <a:pt x="1228574" y="3013"/>
                    <a:pt x="1229235" y="4608"/>
                    <a:pt x="1229235" y="6272"/>
                  </a:cubicBezTo>
                  <a:lnTo>
                    <a:pt x="1229235" y="6272"/>
                  </a:lnTo>
                  <a:cubicBezTo>
                    <a:pt x="1229235" y="7935"/>
                    <a:pt x="1228574" y="9530"/>
                    <a:pt x="1227398" y="10706"/>
                  </a:cubicBezTo>
                  <a:cubicBezTo>
                    <a:pt x="1226221" y="11882"/>
                    <a:pt x="1224626" y="12543"/>
                    <a:pt x="1222963" y="12543"/>
                  </a:cubicBezTo>
                  <a:lnTo>
                    <a:pt x="6272" y="12543"/>
                  </a:lnTo>
                  <a:cubicBezTo>
                    <a:pt x="4608" y="12543"/>
                    <a:pt x="3013" y="11882"/>
                    <a:pt x="1837" y="10706"/>
                  </a:cubicBezTo>
                  <a:cubicBezTo>
                    <a:pt x="661" y="9530"/>
                    <a:pt x="0" y="7935"/>
                    <a:pt x="0" y="6272"/>
                  </a:cubicBezTo>
                  <a:lnTo>
                    <a:pt x="0" y="6272"/>
                  </a:lnTo>
                  <a:cubicBezTo>
                    <a:pt x="0" y="4608"/>
                    <a:pt x="661" y="3013"/>
                    <a:pt x="1837" y="1837"/>
                  </a:cubicBezTo>
                  <a:cubicBezTo>
                    <a:pt x="3013" y="661"/>
                    <a:pt x="4608" y="0"/>
                    <a:pt x="6272" y="0"/>
                  </a:cubicBez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1229235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8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166501" y="7192479"/>
            <a:ext cx="3333750" cy="2065821"/>
            <a:chOff x="0" y="0"/>
            <a:chExt cx="511260" cy="3168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11260" cy="316812"/>
            </a:xfrm>
            <a:custGeom>
              <a:avLst/>
              <a:gdLst/>
              <a:ahLst/>
              <a:cxnLst/>
              <a:rect l="l" t="t" r="r" b="b"/>
              <a:pathLst>
                <a:path w="511260" h="316812">
                  <a:moveTo>
                    <a:pt x="0" y="0"/>
                  </a:moveTo>
                  <a:lnTo>
                    <a:pt x="511260" y="0"/>
                  </a:lnTo>
                  <a:lnTo>
                    <a:pt x="511260" y="316812"/>
                  </a:lnTo>
                  <a:lnTo>
                    <a:pt x="0" y="316812"/>
                  </a:lnTo>
                  <a:close/>
                </a:path>
              </a:pathLst>
            </a:custGeom>
            <a:blipFill>
              <a:blip r:embed="rId7"/>
              <a:stretch>
                <a:fillRect t="-3758" b="-3758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063176" y="3273280"/>
            <a:ext cx="3333750" cy="2065821"/>
            <a:chOff x="0" y="0"/>
            <a:chExt cx="511260" cy="31681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11260" cy="316812"/>
            </a:xfrm>
            <a:custGeom>
              <a:avLst/>
              <a:gdLst/>
              <a:ahLst/>
              <a:cxnLst/>
              <a:rect l="l" t="t" r="r" b="b"/>
              <a:pathLst>
                <a:path w="511260" h="316812">
                  <a:moveTo>
                    <a:pt x="0" y="0"/>
                  </a:moveTo>
                  <a:lnTo>
                    <a:pt x="511260" y="0"/>
                  </a:lnTo>
                  <a:lnTo>
                    <a:pt x="511260" y="316812"/>
                  </a:lnTo>
                  <a:lnTo>
                    <a:pt x="0" y="316812"/>
                  </a:lnTo>
                  <a:close/>
                </a:path>
              </a:pathLst>
            </a:custGeom>
            <a:blipFill>
              <a:blip r:embed="rId8"/>
              <a:stretch>
                <a:fillRect t="-3859" b="-3859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545123" y="2124946"/>
            <a:ext cx="7197755" cy="786384"/>
            <a:chOff x="0" y="0"/>
            <a:chExt cx="1895705" cy="20711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895705" cy="207113"/>
            </a:xfrm>
            <a:custGeom>
              <a:avLst/>
              <a:gdLst/>
              <a:ahLst/>
              <a:cxnLst/>
              <a:rect l="l" t="t" r="r" b="b"/>
              <a:pathLst>
                <a:path w="1895705" h="207113">
                  <a:moveTo>
                    <a:pt x="0" y="0"/>
                  </a:moveTo>
                  <a:lnTo>
                    <a:pt x="1895705" y="0"/>
                  </a:lnTo>
                  <a:lnTo>
                    <a:pt x="1895705" y="207113"/>
                  </a:lnTo>
                  <a:lnTo>
                    <a:pt x="0" y="207113"/>
                  </a:ln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895705" cy="235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4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Car, Truck, Van: Drive Alone / Carpool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1757082" y="3206605"/>
            <a:ext cx="279496" cy="596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4548" y="698500"/>
            <a:ext cx="4835555" cy="708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00"/>
              </a:lnSpc>
            </a:pPr>
            <a:r>
              <a:rPr lang="en-US" sz="5000" b="1" spc="-210">
                <a:solidFill>
                  <a:srgbClr val="771F28"/>
                </a:solidFill>
                <a:latin typeface="Arial Bold"/>
                <a:ea typeface="Arial Bold"/>
                <a:cs typeface="Arial Bold"/>
                <a:sym typeface="Arial Bold"/>
              </a:rPr>
              <a:t>Commute Modes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66501" y="6085051"/>
            <a:ext cx="3333750" cy="745840"/>
            <a:chOff x="0" y="0"/>
            <a:chExt cx="878025" cy="19643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78025" cy="196435"/>
            </a:xfrm>
            <a:custGeom>
              <a:avLst/>
              <a:gdLst/>
              <a:ahLst/>
              <a:cxnLst/>
              <a:rect l="l" t="t" r="r" b="b"/>
              <a:pathLst>
                <a:path w="878025" h="196435">
                  <a:moveTo>
                    <a:pt x="0" y="0"/>
                  </a:moveTo>
                  <a:lnTo>
                    <a:pt x="878025" y="0"/>
                  </a:lnTo>
                  <a:lnTo>
                    <a:pt x="878025" y="196435"/>
                  </a:lnTo>
                  <a:lnTo>
                    <a:pt x="0" y="196435"/>
                  </a:ln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878025" cy="177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2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Public Transport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371945" y="6085051"/>
            <a:ext cx="3333750" cy="745840"/>
            <a:chOff x="0" y="0"/>
            <a:chExt cx="878025" cy="19643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78025" cy="196435"/>
            </a:xfrm>
            <a:custGeom>
              <a:avLst/>
              <a:gdLst/>
              <a:ahLst/>
              <a:cxnLst/>
              <a:rect l="l" t="t" r="r" b="b"/>
              <a:pathLst>
                <a:path w="878025" h="196435">
                  <a:moveTo>
                    <a:pt x="0" y="0"/>
                  </a:moveTo>
                  <a:lnTo>
                    <a:pt x="878025" y="0"/>
                  </a:lnTo>
                  <a:lnTo>
                    <a:pt x="878025" y="196435"/>
                  </a:lnTo>
                  <a:lnTo>
                    <a:pt x="0" y="196435"/>
                  </a:ln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878025" cy="177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2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Bicycle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9581995" y="6085051"/>
            <a:ext cx="3333750" cy="745840"/>
            <a:chOff x="0" y="0"/>
            <a:chExt cx="878025" cy="19643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78025" cy="196435"/>
            </a:xfrm>
            <a:custGeom>
              <a:avLst/>
              <a:gdLst/>
              <a:ahLst/>
              <a:cxnLst/>
              <a:rect l="l" t="t" r="r" b="b"/>
              <a:pathLst>
                <a:path w="878025" h="196435">
                  <a:moveTo>
                    <a:pt x="0" y="0"/>
                  </a:moveTo>
                  <a:lnTo>
                    <a:pt x="878025" y="0"/>
                  </a:lnTo>
                  <a:lnTo>
                    <a:pt x="878025" y="196435"/>
                  </a:lnTo>
                  <a:lnTo>
                    <a:pt x="0" y="196435"/>
                  </a:ln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878025" cy="177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2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Walked to Work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3792045" y="6085051"/>
            <a:ext cx="3333750" cy="745840"/>
            <a:chOff x="0" y="0"/>
            <a:chExt cx="878025" cy="19643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78025" cy="196435"/>
            </a:xfrm>
            <a:custGeom>
              <a:avLst/>
              <a:gdLst/>
              <a:ahLst/>
              <a:cxnLst/>
              <a:rect l="l" t="t" r="r" b="b"/>
              <a:pathLst>
                <a:path w="878025" h="196435">
                  <a:moveTo>
                    <a:pt x="0" y="0"/>
                  </a:moveTo>
                  <a:lnTo>
                    <a:pt x="878025" y="0"/>
                  </a:lnTo>
                  <a:lnTo>
                    <a:pt x="878025" y="196435"/>
                  </a:lnTo>
                  <a:lnTo>
                    <a:pt x="0" y="196435"/>
                  </a:lnTo>
                  <a:close/>
                </a:path>
              </a:pathLst>
            </a:custGeom>
            <a:solidFill>
              <a:srgbClr val="771F28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878025" cy="1773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12"/>
                </a:lnSpc>
              </a:pPr>
              <a:r>
                <a:rPr lang="en-US" sz="2400" b="1">
                  <a:solidFill>
                    <a:srgbClr val="FFFFFF"/>
                  </a:solidFill>
                  <a:latin typeface="Arial Bold"/>
                  <a:ea typeface="Arial Bold"/>
                  <a:cs typeface="Arial Bold"/>
                  <a:sym typeface="Arial Bold"/>
                </a:rPr>
                <a:t>Worked at Home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5987140" y="303093"/>
            <a:ext cx="1724588" cy="1078903"/>
          </a:xfrm>
          <a:custGeom>
            <a:avLst/>
            <a:gdLst/>
            <a:ahLst/>
            <a:cxnLst/>
            <a:rect l="l" t="t" r="r" b="b"/>
            <a:pathLst>
              <a:path w="1724588" h="1078903">
                <a:moveTo>
                  <a:pt x="0" y="0"/>
                </a:moveTo>
                <a:lnTo>
                  <a:pt x="1724589" y="0"/>
                </a:lnTo>
                <a:lnTo>
                  <a:pt x="1724589" y="1078903"/>
                </a:lnTo>
                <a:lnTo>
                  <a:pt x="0" y="107890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 rot="5400000">
            <a:off x="8990215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1" y="0"/>
                </a:lnTo>
                <a:lnTo>
                  <a:pt x="8541901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 rot="5400000">
            <a:off x="2832861" y="810330"/>
            <a:ext cx="8541900" cy="8666340"/>
          </a:xfrm>
          <a:custGeom>
            <a:avLst/>
            <a:gdLst/>
            <a:ahLst/>
            <a:cxnLst/>
            <a:rect l="l" t="t" r="r" b="b"/>
            <a:pathLst>
              <a:path w="8541900" h="8666340">
                <a:moveTo>
                  <a:pt x="0" y="0"/>
                </a:moveTo>
                <a:lnTo>
                  <a:pt x="8541900" y="0"/>
                </a:lnTo>
                <a:lnTo>
                  <a:pt x="8541900" y="8666340"/>
                </a:lnTo>
                <a:lnTo>
                  <a:pt x="0" y="86663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3061529" y="2937389"/>
            <a:ext cx="12164941" cy="4412223"/>
            <a:chOff x="0" y="0"/>
            <a:chExt cx="3203935" cy="11620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3935" cy="1162067"/>
            </a:xfrm>
            <a:custGeom>
              <a:avLst/>
              <a:gdLst/>
              <a:ahLst/>
              <a:cxnLst/>
              <a:rect l="l" t="t" r="r" b="b"/>
              <a:pathLst>
                <a:path w="3203935" h="1162067">
                  <a:moveTo>
                    <a:pt x="0" y="0"/>
                  </a:moveTo>
                  <a:lnTo>
                    <a:pt x="3203935" y="0"/>
                  </a:lnTo>
                  <a:lnTo>
                    <a:pt x="3203935" y="1162067"/>
                  </a:lnTo>
                  <a:lnTo>
                    <a:pt x="0" y="1162067"/>
                  </a:lnTo>
                  <a:close/>
                </a:path>
              </a:pathLst>
            </a:custGeom>
            <a:solidFill>
              <a:srgbClr val="924144"/>
            </a:solidFill>
            <a:ln w="3810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76200"/>
              <a:ext cx="3203935" cy="12382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2774" y="3680230"/>
            <a:ext cx="11622449" cy="1133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99"/>
              </a:lnSpc>
              <a:spcBef>
                <a:spcPct val="0"/>
              </a:spcBef>
            </a:pPr>
            <a:r>
              <a:rPr lang="en-US" sz="5999" b="1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GEOGRAPHICAL TRENDS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02269" y="4838700"/>
            <a:ext cx="10283460" cy="3102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What a</a:t>
            </a:r>
            <a:r>
              <a:rPr lang="en-US" sz="2499" b="1" u="none" strike="noStrike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re the most common commuting mode used in California</a:t>
            </a:r>
            <a:r>
              <a:rPr lang="en-US" sz="2499" b="1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?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 </a:t>
            </a: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How do they vary by region?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endParaRPr lang="en-US" sz="2499" b="1" spc="-49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49" dirty="0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How does public transport usage correlate with population size?</a:t>
            </a: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 spc="-49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0" lvl="0" indent="0" algn="ctr">
              <a:lnSpc>
                <a:spcPts val="3499"/>
              </a:lnSpc>
              <a:spcBef>
                <a:spcPct val="0"/>
              </a:spcBef>
            </a:pPr>
            <a:endParaRPr lang="en-US" sz="2499" b="1" u="none" strike="noStrike" spc="-49" dirty="0">
              <a:solidFill>
                <a:srgbClr val="FFFFFF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</p:spTree>
  </p:cSld>
  <p:clrMapOvr>
    <a:masterClrMapping/>
  </p:clrMapOvr>
  <p:transition spd="slow">
    <p:strips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1010</Words>
  <Application>Microsoft Office PowerPoint</Application>
  <PresentationFormat>Custom</PresentationFormat>
  <Paragraphs>174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Aptos</vt:lpstr>
      <vt:lpstr>Poppins</vt:lpstr>
      <vt:lpstr>Arial Bold</vt:lpstr>
      <vt:lpstr>Canva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| DAB9</dc:title>
  <cp:lastModifiedBy>Mariam Azam</cp:lastModifiedBy>
  <cp:revision>56</cp:revision>
  <dcterms:created xsi:type="dcterms:W3CDTF">2006-08-16T00:00:00Z</dcterms:created>
  <dcterms:modified xsi:type="dcterms:W3CDTF">2025-07-03T06:25:59Z</dcterms:modified>
  <dc:identifier>DAGrWJgJ7v4</dc:identifier>
</cp:coreProperties>
</file>